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52.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4.xml" ContentType="application/vnd.openxmlformats-officedocument.presentationml.slideLayout+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slideLayouts/slideLayout2.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6" r:id="rId1"/>
  </p:sldMasterIdLst>
  <p:notesMasterIdLst>
    <p:notesMasterId r:id="rId54"/>
  </p:notesMasterIdLst>
  <p:handoutMasterIdLst>
    <p:handoutMasterId r:id="rId55"/>
  </p:handoutMasterIdLst>
  <p:sldIdLst>
    <p:sldId id="302" r:id="rId2"/>
    <p:sldId id="366" r:id="rId3"/>
    <p:sldId id="257" r:id="rId4"/>
    <p:sldId id="365" r:id="rId5"/>
    <p:sldId id="399" r:id="rId6"/>
    <p:sldId id="397" r:id="rId7"/>
    <p:sldId id="304" r:id="rId8"/>
    <p:sldId id="260" r:id="rId9"/>
    <p:sldId id="306" r:id="rId10"/>
    <p:sldId id="308" r:id="rId11"/>
    <p:sldId id="310" r:id="rId12"/>
    <p:sldId id="270" r:id="rId13"/>
    <p:sldId id="261" r:id="rId14"/>
    <p:sldId id="273" r:id="rId15"/>
    <p:sldId id="264" r:id="rId16"/>
    <p:sldId id="312" r:id="rId17"/>
    <p:sldId id="265" r:id="rId18"/>
    <p:sldId id="283" r:id="rId19"/>
    <p:sldId id="287" r:id="rId20"/>
    <p:sldId id="289" r:id="rId21"/>
    <p:sldId id="295" r:id="rId22"/>
    <p:sldId id="315" r:id="rId23"/>
    <p:sldId id="291" r:id="rId24"/>
    <p:sldId id="292" r:id="rId25"/>
    <p:sldId id="294" r:id="rId26"/>
    <p:sldId id="316" r:id="rId27"/>
    <p:sldId id="369" r:id="rId28"/>
    <p:sldId id="370" r:id="rId29"/>
    <p:sldId id="371" r:id="rId30"/>
    <p:sldId id="372" r:id="rId31"/>
    <p:sldId id="374" r:id="rId32"/>
    <p:sldId id="375" r:id="rId33"/>
    <p:sldId id="376" r:id="rId34"/>
    <p:sldId id="377" r:id="rId35"/>
    <p:sldId id="378" r:id="rId36"/>
    <p:sldId id="379" r:id="rId37"/>
    <p:sldId id="380" r:id="rId38"/>
    <p:sldId id="381" r:id="rId39"/>
    <p:sldId id="382" r:id="rId40"/>
    <p:sldId id="383" r:id="rId41"/>
    <p:sldId id="384" r:id="rId42"/>
    <p:sldId id="387" r:id="rId43"/>
    <p:sldId id="388" r:id="rId44"/>
    <p:sldId id="389" r:id="rId45"/>
    <p:sldId id="391" r:id="rId46"/>
    <p:sldId id="390" r:id="rId47"/>
    <p:sldId id="393" r:id="rId48"/>
    <p:sldId id="339" r:id="rId49"/>
    <p:sldId id="344" r:id="rId50"/>
    <p:sldId id="355" r:id="rId51"/>
    <p:sldId id="400" r:id="rId52"/>
    <p:sldId id="363" r:id="rId53"/>
  </p:sldIdLst>
  <p:sldSz cx="9144000" cy="6858000" type="screen4x3"/>
  <p:notesSz cx="7010400" cy="9296400"/>
  <p:defaultTextStyle>
    <a:defPPr>
      <a:defRPr lang="en-US"/>
    </a:defPPr>
    <a:lvl1pPr algn="l" rtl="0" fontAlgn="base">
      <a:spcBef>
        <a:spcPct val="20000"/>
      </a:spcBef>
      <a:spcAft>
        <a:spcPct val="0"/>
      </a:spcAft>
      <a:buClr>
        <a:srgbClr val="009430"/>
      </a:buClr>
      <a:buSzPct val="125000"/>
      <a:buChar char="•"/>
      <a:defRPr sz="2400" kern="1200">
        <a:solidFill>
          <a:schemeClr val="tx1"/>
        </a:solidFill>
        <a:latin typeface="Arial" charset="0"/>
        <a:ea typeface="Osaka" charset="-128"/>
        <a:cs typeface="+mn-cs"/>
      </a:defRPr>
    </a:lvl1pPr>
    <a:lvl2pPr marL="457200" algn="l" rtl="0" fontAlgn="base">
      <a:spcBef>
        <a:spcPct val="20000"/>
      </a:spcBef>
      <a:spcAft>
        <a:spcPct val="0"/>
      </a:spcAft>
      <a:buClr>
        <a:srgbClr val="009430"/>
      </a:buClr>
      <a:buSzPct val="125000"/>
      <a:buChar char="•"/>
      <a:defRPr sz="2400" kern="1200">
        <a:solidFill>
          <a:schemeClr val="tx1"/>
        </a:solidFill>
        <a:latin typeface="Arial" charset="0"/>
        <a:ea typeface="Osaka" charset="-128"/>
        <a:cs typeface="+mn-cs"/>
      </a:defRPr>
    </a:lvl2pPr>
    <a:lvl3pPr marL="914400" algn="l" rtl="0" fontAlgn="base">
      <a:spcBef>
        <a:spcPct val="20000"/>
      </a:spcBef>
      <a:spcAft>
        <a:spcPct val="0"/>
      </a:spcAft>
      <a:buClr>
        <a:srgbClr val="009430"/>
      </a:buClr>
      <a:buSzPct val="125000"/>
      <a:buChar char="•"/>
      <a:defRPr sz="2400" kern="1200">
        <a:solidFill>
          <a:schemeClr val="tx1"/>
        </a:solidFill>
        <a:latin typeface="Arial" charset="0"/>
        <a:ea typeface="Osaka" charset="-128"/>
        <a:cs typeface="+mn-cs"/>
      </a:defRPr>
    </a:lvl3pPr>
    <a:lvl4pPr marL="1371600" algn="l" rtl="0" fontAlgn="base">
      <a:spcBef>
        <a:spcPct val="20000"/>
      </a:spcBef>
      <a:spcAft>
        <a:spcPct val="0"/>
      </a:spcAft>
      <a:buClr>
        <a:srgbClr val="009430"/>
      </a:buClr>
      <a:buSzPct val="125000"/>
      <a:buChar char="•"/>
      <a:defRPr sz="2400" kern="1200">
        <a:solidFill>
          <a:schemeClr val="tx1"/>
        </a:solidFill>
        <a:latin typeface="Arial" charset="0"/>
        <a:ea typeface="Osaka" charset="-128"/>
        <a:cs typeface="+mn-cs"/>
      </a:defRPr>
    </a:lvl4pPr>
    <a:lvl5pPr marL="1828800" algn="l" rtl="0" fontAlgn="base">
      <a:spcBef>
        <a:spcPct val="20000"/>
      </a:spcBef>
      <a:spcAft>
        <a:spcPct val="0"/>
      </a:spcAft>
      <a:buClr>
        <a:srgbClr val="009430"/>
      </a:buClr>
      <a:buSzPct val="125000"/>
      <a:buChar char="•"/>
      <a:defRPr sz="2400" kern="1200">
        <a:solidFill>
          <a:schemeClr val="tx1"/>
        </a:solidFill>
        <a:latin typeface="Arial" charset="0"/>
        <a:ea typeface="Osaka" charset="-128"/>
        <a:cs typeface="+mn-cs"/>
      </a:defRPr>
    </a:lvl5pPr>
    <a:lvl6pPr marL="2286000" algn="l" defTabSz="914400" rtl="0" eaLnBrk="1" latinLnBrk="0" hangingPunct="1">
      <a:defRPr sz="2400" kern="1200">
        <a:solidFill>
          <a:schemeClr val="tx1"/>
        </a:solidFill>
        <a:latin typeface="Arial" charset="0"/>
        <a:ea typeface="Osaka" charset="-128"/>
        <a:cs typeface="+mn-cs"/>
      </a:defRPr>
    </a:lvl6pPr>
    <a:lvl7pPr marL="2743200" algn="l" defTabSz="914400" rtl="0" eaLnBrk="1" latinLnBrk="0" hangingPunct="1">
      <a:defRPr sz="2400" kern="1200">
        <a:solidFill>
          <a:schemeClr val="tx1"/>
        </a:solidFill>
        <a:latin typeface="Arial" charset="0"/>
        <a:ea typeface="Osaka" charset="-128"/>
        <a:cs typeface="+mn-cs"/>
      </a:defRPr>
    </a:lvl7pPr>
    <a:lvl8pPr marL="3200400" algn="l" defTabSz="914400" rtl="0" eaLnBrk="1" latinLnBrk="0" hangingPunct="1">
      <a:defRPr sz="2400" kern="1200">
        <a:solidFill>
          <a:schemeClr val="tx1"/>
        </a:solidFill>
        <a:latin typeface="Arial" charset="0"/>
        <a:ea typeface="Osaka" charset="-128"/>
        <a:cs typeface="+mn-cs"/>
      </a:defRPr>
    </a:lvl8pPr>
    <a:lvl9pPr marL="3657600" algn="l" defTabSz="914400" rtl="0" eaLnBrk="1" latinLnBrk="0" hangingPunct="1">
      <a:defRPr sz="2400" kern="1200">
        <a:solidFill>
          <a:schemeClr val="tx1"/>
        </a:solidFill>
        <a:latin typeface="Arial" charset="0"/>
        <a:ea typeface="Osaka"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28A22"/>
    <a:srgbClr val="33CC33"/>
    <a:srgbClr val="0000CC"/>
    <a:srgbClr val="170C44"/>
    <a:srgbClr val="FF00FF"/>
    <a:srgbClr val="FFFFFF"/>
    <a:srgbClr val="0F0F0F"/>
    <a:srgbClr val="0097AC"/>
    <a:srgbClr val="0082D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8476" autoAdjust="0"/>
  </p:normalViewPr>
  <p:slideViewPr>
    <p:cSldViewPr snapToGrid="0" showGuides="1">
      <p:cViewPr>
        <p:scale>
          <a:sx n="110" d="100"/>
          <a:sy n="110" d="100"/>
        </p:scale>
        <p:origin x="-72" y="14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70" d="100"/>
        <a:sy n="70" d="100"/>
      </p:scale>
      <p:origin x="0" y="6264"/>
    </p:cViewPr>
  </p:sorterViewPr>
  <p:notesViewPr>
    <p:cSldViewPr snapToGrid="0" showGuides="1">
      <p:cViewPr varScale="1">
        <p:scale>
          <a:sx n="117" d="100"/>
          <a:sy n="117" d="100"/>
        </p:scale>
        <p:origin x="-3864" y="-11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spcBef>
                <a:spcPct val="0"/>
              </a:spcBef>
              <a:buClrTx/>
              <a:buSzTx/>
              <a:buFontTx/>
              <a:buNone/>
              <a:defRPr sz="1200">
                <a:ea typeface="ＭＳ Ｐゴシック" pitchFamily="1" charset="-128"/>
                <a:cs typeface="+mn-cs"/>
              </a:defRPr>
            </a:lvl1pPr>
          </a:lstStyle>
          <a:p>
            <a:pPr>
              <a:defRPr/>
            </a:pPr>
            <a:endParaRPr lang="en-US" dirty="0"/>
          </a:p>
        </p:txBody>
      </p:sp>
      <p:sp>
        <p:nvSpPr>
          <p:cNvPr id="27033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spcBef>
                <a:spcPct val="0"/>
              </a:spcBef>
              <a:buClrTx/>
              <a:buSzTx/>
              <a:buFontTx/>
              <a:buNone/>
              <a:defRPr sz="1200">
                <a:ea typeface="ＭＳ Ｐゴシック" pitchFamily="1" charset="-128"/>
                <a:cs typeface="+mn-cs"/>
              </a:defRPr>
            </a:lvl1pPr>
          </a:lstStyle>
          <a:p>
            <a:pPr>
              <a:defRPr/>
            </a:pPr>
            <a:endParaRPr lang="en-US" dirty="0"/>
          </a:p>
        </p:txBody>
      </p:sp>
      <p:sp>
        <p:nvSpPr>
          <p:cNvPr id="270340"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spcBef>
                <a:spcPct val="0"/>
              </a:spcBef>
              <a:buClrTx/>
              <a:buSzTx/>
              <a:buFontTx/>
              <a:buNone/>
              <a:defRPr sz="1200">
                <a:ea typeface="ＭＳ Ｐゴシック" pitchFamily="1" charset="-128"/>
                <a:cs typeface="+mn-cs"/>
              </a:defRPr>
            </a:lvl1pPr>
          </a:lstStyle>
          <a:p>
            <a:pPr>
              <a:defRPr/>
            </a:pPr>
            <a:endParaRPr lang="en-US" dirty="0"/>
          </a:p>
        </p:txBody>
      </p:sp>
      <p:sp>
        <p:nvSpPr>
          <p:cNvPr id="270341"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spcBef>
                <a:spcPct val="0"/>
              </a:spcBef>
              <a:buClrTx/>
              <a:buSzTx/>
              <a:buFontTx/>
              <a:buNone/>
              <a:defRPr sz="1200">
                <a:ea typeface="ＭＳ Ｐゴシック" charset="-128"/>
              </a:defRPr>
            </a:lvl1pPr>
          </a:lstStyle>
          <a:p>
            <a:pPr>
              <a:defRPr/>
            </a:pPr>
            <a:fld id="{46B44D89-77D5-49BA-BFB9-E338EEFCBB9B}" type="slidenum">
              <a:rPr lang="en-US"/>
              <a:pPr>
                <a:defRPr/>
              </a:pPr>
              <a:t>‹#›</a:t>
            </a:fld>
            <a:endParaRPr lang="en-US" dirty="0"/>
          </a:p>
        </p:txBody>
      </p:sp>
    </p:spTree>
    <p:extLst>
      <p:ext uri="{BB962C8B-B14F-4D97-AF65-F5344CB8AC3E}">
        <p14:creationId xmlns="" xmlns:p14="http://schemas.microsoft.com/office/powerpoint/2010/main" val="401078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spcBef>
                <a:spcPct val="0"/>
              </a:spcBef>
              <a:buClrTx/>
              <a:buSzTx/>
              <a:buFontTx/>
              <a:buNone/>
              <a:defRPr sz="1200" b="1">
                <a:ea typeface="ＭＳ Ｐゴシック" pitchFamily="1" charset="-128"/>
                <a:cs typeface="+mn-cs"/>
              </a:defRPr>
            </a:lvl1pPr>
          </a:lstStyle>
          <a:p>
            <a:pPr>
              <a:defRPr/>
            </a:pPr>
            <a:endParaRPr lang="en-US" dirty="0"/>
          </a:p>
        </p:txBody>
      </p:sp>
      <p:sp>
        <p:nvSpPr>
          <p:cNvPr id="102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spcBef>
                <a:spcPct val="0"/>
              </a:spcBef>
              <a:buClrTx/>
              <a:buSzTx/>
              <a:buFontTx/>
              <a:buNone/>
              <a:defRPr sz="1200" b="1">
                <a:ea typeface="ＭＳ Ｐゴシック" pitchFamily="1" charset="-128"/>
                <a:cs typeface="+mn-cs"/>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spcBef>
                <a:spcPct val="0"/>
              </a:spcBef>
              <a:buClrTx/>
              <a:buSzTx/>
              <a:buFontTx/>
              <a:buNone/>
              <a:defRPr sz="1200" b="1">
                <a:ea typeface="ＭＳ Ｐゴシック" pitchFamily="1" charset="-128"/>
                <a:cs typeface="+mn-cs"/>
              </a:defRPr>
            </a:lvl1pPr>
          </a:lstStyle>
          <a:p>
            <a:pPr>
              <a:defRPr/>
            </a:pPr>
            <a:endParaRPr lang="en-US" dirty="0"/>
          </a:p>
        </p:txBody>
      </p:sp>
      <p:sp>
        <p:nvSpPr>
          <p:cNvPr id="103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spcBef>
                <a:spcPct val="0"/>
              </a:spcBef>
              <a:buClrTx/>
              <a:buSzTx/>
              <a:buFontTx/>
              <a:buNone/>
              <a:defRPr sz="1200" b="1">
                <a:ea typeface="ＭＳ Ｐゴシック" charset="-128"/>
              </a:defRPr>
            </a:lvl1pPr>
          </a:lstStyle>
          <a:p>
            <a:pPr>
              <a:defRPr/>
            </a:pPr>
            <a:fld id="{9016B725-E2C9-4F18-AF59-3E328D781DE1}" type="slidenum">
              <a:rPr lang="en-US"/>
              <a:pPr>
                <a:defRPr/>
              </a:pPr>
              <a:t>‹#›</a:t>
            </a:fld>
            <a:endParaRPr lang="en-US" dirty="0"/>
          </a:p>
        </p:txBody>
      </p:sp>
    </p:spTree>
    <p:extLst>
      <p:ext uri="{BB962C8B-B14F-4D97-AF65-F5344CB8AC3E}">
        <p14:creationId xmlns="" xmlns:p14="http://schemas.microsoft.com/office/powerpoint/2010/main" val="1258066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grants.nih.gov/grants/policy/nihgps_2012/nihgps_ch1.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128"/>
              </a:defRPr>
            </a:lvl1pPr>
            <a:lvl2pPr marL="757024" indent="-291163" eaLnBrk="0" hangingPunct="0">
              <a:defRPr sz="2400">
                <a:solidFill>
                  <a:schemeClr val="tx1"/>
                </a:solidFill>
                <a:latin typeface="Arial" charset="0"/>
                <a:ea typeface="Osaka" charset="-128"/>
              </a:defRPr>
            </a:lvl2pPr>
            <a:lvl3pPr marL="1164653" indent="-232930" eaLnBrk="0" hangingPunct="0">
              <a:defRPr sz="2400">
                <a:solidFill>
                  <a:schemeClr val="tx1"/>
                </a:solidFill>
                <a:latin typeface="Arial" charset="0"/>
                <a:ea typeface="Osaka" charset="-128"/>
              </a:defRPr>
            </a:lvl3pPr>
            <a:lvl4pPr marL="1630514" indent="-232930" eaLnBrk="0" hangingPunct="0">
              <a:defRPr sz="2400">
                <a:solidFill>
                  <a:schemeClr val="tx1"/>
                </a:solidFill>
                <a:latin typeface="Arial" charset="0"/>
                <a:ea typeface="Osaka" charset="-128"/>
              </a:defRPr>
            </a:lvl4pPr>
            <a:lvl5pPr marL="2096375" indent="-232930" eaLnBrk="0" hangingPunct="0">
              <a:defRPr sz="2400">
                <a:solidFill>
                  <a:schemeClr val="tx1"/>
                </a:solidFill>
                <a:latin typeface="Arial" charset="0"/>
                <a:ea typeface="Osaka" charset="-128"/>
              </a:defRPr>
            </a:lvl5pPr>
            <a:lvl6pPr marL="2562236" indent="-23293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6pPr>
            <a:lvl7pPr marL="3028096" indent="-23293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7pPr>
            <a:lvl8pPr marL="3493957" indent="-23293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8pPr>
            <a:lvl9pPr marL="3959819" indent="-23293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9pPr>
          </a:lstStyle>
          <a:p>
            <a:fld id="{BFE8843D-2B39-4DED-81BD-2D25DDECA750}" type="slidenum">
              <a:rPr lang="en-US" sz="1200" smtClean="0">
                <a:ea typeface="ＭＳ Ｐゴシック" charset="-128"/>
              </a:rPr>
              <a:pPr/>
              <a:t>1</a:t>
            </a:fld>
            <a:endParaRPr lang="en-US" sz="1200" dirty="0" smtClean="0">
              <a:ea typeface="ＭＳ Ｐゴシック" charset="-128"/>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128"/>
              </a:defRPr>
            </a:lvl1pPr>
            <a:lvl2pPr marL="756982" indent="-291147" eaLnBrk="0" hangingPunct="0">
              <a:defRPr sz="2400">
                <a:solidFill>
                  <a:schemeClr val="tx1"/>
                </a:solidFill>
                <a:latin typeface="Arial" charset="0"/>
                <a:ea typeface="Osaka" charset="-128"/>
              </a:defRPr>
            </a:lvl2pPr>
            <a:lvl3pPr marL="1164589" indent="-232917" eaLnBrk="0" hangingPunct="0">
              <a:defRPr sz="2400">
                <a:solidFill>
                  <a:schemeClr val="tx1"/>
                </a:solidFill>
                <a:latin typeface="Arial" charset="0"/>
                <a:ea typeface="Osaka" charset="-128"/>
              </a:defRPr>
            </a:lvl3pPr>
            <a:lvl4pPr marL="1630423" indent="-232917" eaLnBrk="0" hangingPunct="0">
              <a:defRPr sz="2400">
                <a:solidFill>
                  <a:schemeClr val="tx1"/>
                </a:solidFill>
                <a:latin typeface="Arial" charset="0"/>
                <a:ea typeface="Osaka" charset="-128"/>
              </a:defRPr>
            </a:lvl4pPr>
            <a:lvl5pPr marL="2096259" indent="-232917" eaLnBrk="0" hangingPunct="0">
              <a:defRPr sz="2400">
                <a:solidFill>
                  <a:schemeClr val="tx1"/>
                </a:solidFill>
                <a:latin typeface="Arial" charset="0"/>
                <a:ea typeface="Osaka" charset="-128"/>
              </a:defRPr>
            </a:lvl5pPr>
            <a:lvl6pPr marL="2562094" indent="-232917"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6pPr>
            <a:lvl7pPr marL="3027929" indent="-232917"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7pPr>
            <a:lvl8pPr marL="3493764" indent="-232917"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8pPr>
            <a:lvl9pPr marL="3959600" indent="-232917"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9pPr>
          </a:lstStyle>
          <a:p>
            <a:fld id="{BFE8843D-2B39-4DED-81BD-2D25DDECA750}" type="slidenum">
              <a:rPr lang="en-US" sz="1200" smtClean="0">
                <a:ea typeface="ＭＳ Ｐゴシック" charset="-128"/>
              </a:rPr>
              <a:pPr/>
              <a:t>26</a:t>
            </a:fld>
            <a:endParaRPr lang="en-US" sz="1200" dirty="0" smtClean="0">
              <a:ea typeface="ＭＳ Ｐゴシック" charset="-128"/>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Grantees are required to meet the standards and requirements for financial management systems set forth or referenced in 45 CFR part 74.21 or 92.20, as applicable. The standards and requirements for a financial management system are essential to the grant relationship. NIH cannot support the research unless it has assurance that its funds will be used appropriately, adequate documentation of transactions will be maintained, and assets will be safeguarded.</a:t>
            </a:r>
          </a:p>
          <a:p>
            <a:r>
              <a:rPr lang="en-US" dirty="0" smtClean="0"/>
              <a:t>Grantees must have in place accounting and internal control systems that provide for appropriate monitoring of grant accounts to ensure that obligations and expenditures are reasonable, allocable, and allowable. In addition, the systems must be able to identify large unobligated balances, accelerated expenditures, inappropriate cost transfers, and other inappropriate obligation and expenditure of funds. Grantees must notify NIH when problems are identified.</a:t>
            </a:r>
          </a:p>
          <a:p>
            <a:r>
              <a:rPr lang="en-US" dirty="0" smtClean="0"/>
              <a:t>A grantee’s failure to establish adequate control systems constitutes a material violation of the terms of the award. </a:t>
            </a:r>
          </a:p>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Customs and Import Duties. Unallowable under foreign grants and domestic grants with foreign components. This includes consular and visa fees, customs surtax, value-added taxes, and other related charges. Allowable as a recruiting cost.</a:t>
            </a:r>
          </a:p>
          <a:p>
            <a:endParaRPr lang="en-US" dirty="0" smtClean="0"/>
          </a:p>
          <a:p>
            <a:r>
              <a:rPr lang="en-US" dirty="0" smtClean="0"/>
              <a:t>Audit required is spending $500K or more in Fed awards</a:t>
            </a:r>
          </a:p>
          <a:p>
            <a:r>
              <a:rPr lang="en-US" dirty="0" smtClean="0"/>
              <a:t>	Financial-related audit, yellow-book, if only one award</a:t>
            </a:r>
          </a:p>
          <a:p>
            <a:r>
              <a:rPr lang="en-US" dirty="0" smtClean="0"/>
              <a:t>	program-related audit (does not include the financials of the institution)	</a:t>
            </a:r>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Foreign component examples:</a:t>
            </a:r>
          </a:p>
          <a:p>
            <a:r>
              <a:rPr lang="en-US" dirty="0" smtClean="0"/>
              <a:t>The involvement of human subjects or vertebrate animals at a foreign site.</a:t>
            </a:r>
          </a:p>
          <a:p>
            <a:r>
              <a:rPr lang="en-US" dirty="0" smtClean="0"/>
              <a:t>Extensive foreign travel by grantee project staff for the purpose of data collection, surveying, sampling, and similar activities.</a:t>
            </a:r>
          </a:p>
          <a:p>
            <a:r>
              <a:rPr lang="en-US" dirty="0" smtClean="0"/>
              <a:t>Any activity of the grantee that may involve the population, environment, resources, or affairs of a foreign country.</a:t>
            </a:r>
          </a:p>
          <a:p>
            <a:r>
              <a:rPr lang="en-US" dirty="0" smtClean="0"/>
              <a:t>Examples of other grant-related activities that may be significant are:</a:t>
            </a:r>
          </a:p>
          <a:p>
            <a:r>
              <a:rPr lang="en-US" dirty="0" smtClean="0"/>
              <a:t>collaborations with investigators at a foreign site anticipated to result in co-authorship;</a:t>
            </a:r>
          </a:p>
          <a:p>
            <a:r>
              <a:rPr lang="en-US" dirty="0" smtClean="0"/>
              <a:t>use of facilities or instrumentation at a foreign site; or</a:t>
            </a:r>
          </a:p>
          <a:p>
            <a:r>
              <a:rPr lang="en-US" dirty="0" smtClean="0"/>
              <a:t>receipt of financial support or resources from a foreign entity.</a:t>
            </a:r>
          </a:p>
          <a:p>
            <a:r>
              <a:rPr lang="en-US" dirty="0" smtClean="0"/>
              <a:t>Foreign travel exclusively for consultation is not considered a </a:t>
            </a:r>
            <a:r>
              <a:rPr lang="en-US" dirty="0" smtClean="0">
                <a:hlinkClick r:id="rId3"/>
              </a:rPr>
              <a:t>foreign component</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buFont typeface="Arial" charset="0"/>
              <a:buChar char="•"/>
            </a:pPr>
            <a:r>
              <a:rPr lang="en-US" dirty="0" smtClean="0"/>
              <a:t>Audit firm must be independent and non-governmental</a:t>
            </a:r>
          </a:p>
          <a:p>
            <a:pPr defTabSz="931723">
              <a:buFont typeface="Arial" charset="0"/>
              <a:buChar char="•"/>
            </a:pPr>
            <a:r>
              <a:rPr lang="en-US" dirty="0" smtClean="0"/>
              <a:t>The audit</a:t>
            </a:r>
            <a:r>
              <a:rPr lang="en-US" baseline="0" dirty="0" smtClean="0"/>
              <a:t> is due within 9 months of the end of your organization’s fiscal year</a:t>
            </a:r>
            <a:endParaRPr lang="en-US" dirty="0" smtClean="0"/>
          </a:p>
          <a:p>
            <a:pPr defTabSz="931723">
              <a:buFont typeface="Arial"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21FEA9C-D6A4-4450-93A0-AD434018E186}" type="slidenum">
              <a:rPr lang="en-US" smtClean="0"/>
              <a:pPr>
                <a:defRPr/>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128"/>
              </a:defRPr>
            </a:lvl1pPr>
            <a:lvl2pPr marL="757066" indent="-291179" eaLnBrk="0" hangingPunct="0">
              <a:defRPr sz="2400">
                <a:solidFill>
                  <a:schemeClr val="tx1"/>
                </a:solidFill>
                <a:latin typeface="Arial" charset="0"/>
                <a:ea typeface="Osaka" charset="-128"/>
              </a:defRPr>
            </a:lvl2pPr>
            <a:lvl3pPr marL="1164717" indent="-232943" eaLnBrk="0" hangingPunct="0">
              <a:defRPr sz="2400">
                <a:solidFill>
                  <a:schemeClr val="tx1"/>
                </a:solidFill>
                <a:latin typeface="Arial" charset="0"/>
                <a:ea typeface="Osaka" charset="-128"/>
              </a:defRPr>
            </a:lvl3pPr>
            <a:lvl4pPr marL="1630604" indent="-232943" eaLnBrk="0" hangingPunct="0">
              <a:defRPr sz="2400">
                <a:solidFill>
                  <a:schemeClr val="tx1"/>
                </a:solidFill>
                <a:latin typeface="Arial" charset="0"/>
                <a:ea typeface="Osaka" charset="-128"/>
              </a:defRPr>
            </a:lvl4pPr>
            <a:lvl5pPr marL="2096491" indent="-232943" eaLnBrk="0" hangingPunct="0">
              <a:defRPr sz="2400">
                <a:solidFill>
                  <a:schemeClr val="tx1"/>
                </a:solidFill>
                <a:latin typeface="Arial" charset="0"/>
                <a:ea typeface="Osaka" charset="-128"/>
              </a:defRPr>
            </a:lvl5pPr>
            <a:lvl6pPr marL="2562377" indent="-232943"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6pPr>
            <a:lvl7pPr marL="3028264" indent="-232943"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7pPr>
            <a:lvl8pPr marL="3494151" indent="-232943"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8pPr>
            <a:lvl9pPr marL="3960038" indent="-232943"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9pPr>
          </a:lstStyle>
          <a:p>
            <a:fld id="{BFE8843D-2B39-4DED-81BD-2D25DDECA750}" type="slidenum">
              <a:rPr lang="en-US" sz="1200" smtClean="0">
                <a:ea typeface="ＭＳ Ｐゴシック" charset="-128"/>
              </a:rPr>
              <a:pPr/>
              <a:t>48</a:t>
            </a:fld>
            <a:endParaRPr lang="en-US" sz="1200" dirty="0" smtClean="0">
              <a:ea typeface="ＭＳ Ｐゴシック" charset="-128"/>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PMCIDs are required. This can be a bullet point.</a:t>
            </a:r>
            <a:r>
              <a:rPr lang="en-US" baseline="0" dirty="0" smtClean="0"/>
              <a:t> </a:t>
            </a:r>
            <a:r>
              <a:rPr lang="en-US" dirty="0" smtClean="0"/>
              <a:t>PMCIDs are for PubMed Central which is an index of full-text papers so the PMCID is a reference ID</a:t>
            </a:r>
            <a:r>
              <a:rPr lang="en-US" baseline="0" dirty="0" smtClean="0"/>
              <a:t> linking to </a:t>
            </a:r>
            <a:r>
              <a:rPr lang="en-US" dirty="0" smtClean="0"/>
              <a:t>full-text</a:t>
            </a:r>
            <a:r>
              <a:rPr lang="en-US" baseline="0" dirty="0" smtClean="0"/>
              <a:t> papers. PMIDs (previously acceptable) are for PubMed which is an index of abstracts so the PMID is a reference ID linking to the abstract. NIHMSIDs are manuscript ID #s for publications pending PMCID assignment. </a:t>
            </a:r>
          </a:p>
          <a:p>
            <a:endParaRPr lang="en-US" baseline="0" dirty="0" smtClean="0"/>
          </a:p>
          <a:p>
            <a:r>
              <a:rPr lang="en-US" baseline="0" dirty="0" smtClean="0"/>
              <a:t>You can consider saying, but do not post officially: Fogarty considers this demonstration of compliance with the Public access policy although this policy may differ between ICs. Until an IC has determined compliance with the public access policy, no grant funds may be issued.</a:t>
            </a:r>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2E5686-1275-4631-9957-33ADB20B8312}" type="slidenum">
              <a:rPr lang="en-US" smtClean="0"/>
              <a:pPr fontAlgn="base">
                <a:spcBef>
                  <a:spcPct val="0"/>
                </a:spcBef>
                <a:spcAft>
                  <a:spcPct val="0"/>
                </a:spcAft>
                <a:defRPr/>
              </a:pPr>
              <a:t>50</a:t>
            </a:fld>
            <a:endParaRPr lang="en-US" dirty="0" smtClean="0"/>
          </a:p>
        </p:txBody>
      </p:sp>
      <p:sp>
        <p:nvSpPr>
          <p:cNvPr id="10752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2E5686-1275-4631-9957-33ADB20B8312}" type="slidenum">
              <a:rPr lang="en-US" smtClean="0"/>
              <a:pPr fontAlgn="base">
                <a:spcBef>
                  <a:spcPct val="0"/>
                </a:spcBef>
                <a:spcAft>
                  <a:spcPct val="0"/>
                </a:spcAft>
                <a:defRPr/>
              </a:pPr>
              <a:t>51</a:t>
            </a:fld>
            <a:endParaRPr lang="en-US" dirty="0" smtClean="0"/>
          </a:p>
        </p:txBody>
      </p:sp>
      <p:sp>
        <p:nvSpPr>
          <p:cNvPr id="10752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707A3-75D4-464E-8A0F-2CF3A617CAAC}" type="slidenum">
              <a:rPr lang="en-US"/>
              <a:pPr/>
              <a:t>5</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xfrm>
            <a:off x="935039" y="4416425"/>
            <a:ext cx="5140325" cy="4183063"/>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Osaka" charset="-128"/>
              </a:defRPr>
            </a:lvl1pPr>
            <a:lvl2pPr marL="757024" indent="-291163" eaLnBrk="0" hangingPunct="0">
              <a:defRPr sz="2400">
                <a:solidFill>
                  <a:schemeClr val="tx1"/>
                </a:solidFill>
                <a:latin typeface="Arial" charset="0"/>
                <a:ea typeface="Osaka" charset="-128"/>
              </a:defRPr>
            </a:lvl2pPr>
            <a:lvl3pPr marL="1164653" indent="-232930" eaLnBrk="0" hangingPunct="0">
              <a:defRPr sz="2400">
                <a:solidFill>
                  <a:schemeClr val="tx1"/>
                </a:solidFill>
                <a:latin typeface="Arial" charset="0"/>
                <a:ea typeface="Osaka" charset="-128"/>
              </a:defRPr>
            </a:lvl3pPr>
            <a:lvl4pPr marL="1630514" indent="-232930" eaLnBrk="0" hangingPunct="0">
              <a:defRPr sz="2400">
                <a:solidFill>
                  <a:schemeClr val="tx1"/>
                </a:solidFill>
                <a:latin typeface="Arial" charset="0"/>
                <a:ea typeface="Osaka" charset="-128"/>
              </a:defRPr>
            </a:lvl4pPr>
            <a:lvl5pPr marL="2096375" indent="-232930" eaLnBrk="0" hangingPunct="0">
              <a:defRPr sz="2400">
                <a:solidFill>
                  <a:schemeClr val="tx1"/>
                </a:solidFill>
                <a:latin typeface="Arial" charset="0"/>
                <a:ea typeface="Osaka" charset="-128"/>
              </a:defRPr>
            </a:lvl5pPr>
            <a:lvl6pPr marL="2562236" indent="-23293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6pPr>
            <a:lvl7pPr marL="3028096" indent="-23293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7pPr>
            <a:lvl8pPr marL="3493957" indent="-23293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8pPr>
            <a:lvl9pPr marL="3959819" indent="-23293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9pPr>
          </a:lstStyle>
          <a:p>
            <a:fld id="{BFE8843D-2B39-4DED-81BD-2D25DDECA750}" type="slidenum">
              <a:rPr lang="en-US" sz="1200" smtClean="0">
                <a:ea typeface="ＭＳ Ｐゴシック" charset="-128"/>
              </a:rPr>
              <a:pPr/>
              <a:t>7</a:t>
            </a:fld>
            <a:endParaRPr lang="en-US" sz="1200" dirty="0" smtClean="0">
              <a:ea typeface="ＭＳ Ｐゴシック" charset="-128"/>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414E6-1BD9-4792-9E76-A85712BDECD5}" type="slidenum">
              <a:rPr lang="en-US"/>
              <a:pPr/>
              <a:t>8</a:t>
            </a:fld>
            <a:endParaRPr lang="en-US" dirty="0"/>
          </a:p>
        </p:txBody>
      </p:sp>
      <p:sp>
        <p:nvSpPr>
          <p:cNvPr id="256002" name="Rectangle 2"/>
          <p:cNvSpPr>
            <a:spLocks noGrp="1" noRot="1" noChangeAspect="1" noChangeArrowheads="1" noTextEdit="1"/>
          </p:cNvSpPr>
          <p:nvPr>
            <p:ph type="sldImg"/>
          </p:nvPr>
        </p:nvSpPr>
        <p:spPr>
          <a:xfrm>
            <a:off x="1181100" y="696913"/>
            <a:ext cx="4648200" cy="3486150"/>
          </a:xfrm>
          <a:ln/>
        </p:spPr>
      </p:sp>
      <p:sp>
        <p:nvSpPr>
          <p:cNvPr id="256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16B725-E2C9-4F18-AF59-3E328D781DE1}"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5489575"/>
            <a:ext cx="91567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0" y="3429000"/>
            <a:ext cx="9144000" cy="2057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pic>
        <p:nvPicPr>
          <p:cNvPr id="9" name="Picture 3"/>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13890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pic>
      <p:sp>
        <p:nvSpPr>
          <p:cNvPr id="2" name="Title 1"/>
          <p:cNvSpPr>
            <a:spLocks noGrp="1"/>
          </p:cNvSpPr>
          <p:nvPr>
            <p:ph type="ctrTitle"/>
          </p:nvPr>
        </p:nvSpPr>
        <p:spPr>
          <a:xfrm>
            <a:off x="411163" y="434896"/>
            <a:ext cx="7772400" cy="936702"/>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1163" y="1522143"/>
            <a:ext cx="6400800" cy="1752600"/>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253955-695B-4052-9D8F-947D6D4F5AEA}" type="datetimeFigureOut">
              <a:rPr lang="en-US" smtClean="0"/>
              <a:pPr/>
              <a:t>6/26/2014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26607C-8F0A-44BD-82FD-2DF04719A9E4}" type="slidenum">
              <a:rPr lang="en-US" smtClean="0"/>
              <a:pPr/>
              <a:t>‹#›</a:t>
            </a:fld>
            <a:endParaRPr lang="en-US" dirty="0"/>
          </a:p>
        </p:txBody>
      </p:sp>
      <p:sp>
        <p:nvSpPr>
          <p:cNvPr id="10" name="Rectangle 9"/>
          <p:cNvSpPr/>
          <p:nvPr userDrawn="1"/>
        </p:nvSpPr>
        <p:spPr>
          <a:xfrm>
            <a:off x="411163" y="172537"/>
            <a:ext cx="3616325" cy="368300"/>
          </a:xfrm>
          <a:prstGeom prst="rect">
            <a:avLst/>
          </a:prstGeom>
        </p:spPr>
        <p:txBody>
          <a:bodyPr wrap="none">
            <a:spAutoFit/>
          </a:bodyPr>
          <a:lstStyle/>
          <a:p>
            <a:pPr marL="342900" indent="-342900" eaLnBrk="0" hangingPunct="0">
              <a:lnSpc>
                <a:spcPct val="90000"/>
              </a:lnSpc>
              <a:spcBef>
                <a:spcPct val="0"/>
              </a:spcBef>
              <a:buClrTx/>
              <a:buSzTx/>
              <a:buFontTx/>
              <a:buNone/>
              <a:defRPr/>
            </a:pPr>
            <a:r>
              <a:rPr lang="en-US" sz="2000" b="1" dirty="0">
                <a:solidFill>
                  <a:schemeClr val="bg1"/>
                </a:solidFill>
                <a:ea typeface="ＭＳ Ｐゴシック" charset="-128"/>
              </a:rPr>
              <a:t>Fogarty International Center</a:t>
            </a:r>
            <a:endParaRPr lang="en-US" b="1" dirty="0">
              <a:solidFill>
                <a:schemeClr val="bg1"/>
              </a:solidFill>
              <a:ea typeface="ＭＳ Ｐゴシック" charset="-128"/>
            </a:endParaRPr>
          </a:p>
        </p:txBody>
      </p:sp>
    </p:spTree>
    <p:extLst>
      <p:ext uri="{BB962C8B-B14F-4D97-AF65-F5344CB8AC3E}">
        <p14:creationId xmlns="" xmlns:p14="http://schemas.microsoft.com/office/powerpoint/2010/main" val="306917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7772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53955-695B-4052-9D8F-947D6D4F5AEA}" type="datetimeFigureOut">
              <a:rPr lang="en-US" smtClean="0"/>
              <a:pPr/>
              <a:t>6/26/2014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26607C-8F0A-44BD-82FD-2DF04719A9E4}" type="slidenum">
              <a:rPr lang="en-US" smtClean="0"/>
              <a:pPr/>
              <a:t>‹#›</a:t>
            </a:fld>
            <a:endParaRPr lang="en-US" dirty="0"/>
          </a:p>
        </p:txBody>
      </p:sp>
    </p:spTree>
    <p:extLst>
      <p:ext uri="{BB962C8B-B14F-4D97-AF65-F5344CB8AC3E}">
        <p14:creationId xmlns="" xmlns:p14="http://schemas.microsoft.com/office/powerpoint/2010/main" val="378074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53955-695B-4052-9D8F-947D6D4F5AEA}" type="datetimeFigureOut">
              <a:rPr lang="en-US" smtClean="0"/>
              <a:pPr/>
              <a:t>6/26/2014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26607C-8F0A-44BD-82FD-2DF04719A9E4}" type="slidenum">
              <a:rPr lang="en-US" smtClean="0"/>
              <a:pPr/>
              <a:t>‹#›</a:t>
            </a:fld>
            <a:endParaRPr lang="en-US" dirty="0"/>
          </a:p>
        </p:txBody>
      </p:sp>
    </p:spTree>
    <p:extLst>
      <p:ext uri="{BB962C8B-B14F-4D97-AF65-F5344CB8AC3E}">
        <p14:creationId xmlns="" xmlns:p14="http://schemas.microsoft.com/office/powerpoint/2010/main" val="199380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2">
    <p:spTree>
      <p:nvGrpSpPr>
        <p:cNvPr id="1" name=""/>
        <p:cNvGrpSpPr/>
        <p:nvPr/>
      </p:nvGrpSpPr>
      <p:grpSpPr>
        <a:xfrm>
          <a:off x="0" y="0"/>
          <a:ext cx="0" cy="0"/>
          <a:chOff x="0" y="0"/>
          <a:chExt cx="0" cy="0"/>
        </a:xfrm>
      </p:grpSpPr>
      <p:sp>
        <p:nvSpPr>
          <p:cNvPr id="9" name="Rectangle 42"/>
          <p:cNvSpPr>
            <a:spLocks noChangeArrowheads="1"/>
          </p:cNvSpPr>
          <p:nvPr userDrawn="1"/>
        </p:nvSpPr>
        <p:spPr bwMode="auto">
          <a:xfrm>
            <a:off x="388938" y="338138"/>
            <a:ext cx="7620000" cy="881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p>
            <a:pPr marL="342900" indent="-342900" eaLnBrk="0" hangingPunct="0">
              <a:lnSpc>
                <a:spcPct val="90000"/>
              </a:lnSpc>
              <a:spcBef>
                <a:spcPct val="0"/>
              </a:spcBef>
              <a:buClrTx/>
              <a:buSzTx/>
              <a:buFontTx/>
              <a:buNone/>
            </a:pPr>
            <a:r>
              <a:rPr lang="en-US" sz="4000" b="1" dirty="0">
                <a:solidFill>
                  <a:schemeClr val="bg1"/>
                </a:solidFill>
                <a:ea typeface="ＭＳ Ｐゴシック" charset="-128"/>
              </a:rPr>
              <a:t>Title</a:t>
            </a:r>
            <a:endParaRPr lang="en-US" sz="1800" dirty="0">
              <a:ea typeface="ＭＳ Ｐゴシック" charset="-128"/>
            </a:endParaRPr>
          </a:p>
        </p:txBody>
      </p:sp>
      <p:sp>
        <p:nvSpPr>
          <p:cNvPr id="10" name="Rectangle 9"/>
          <p:cNvSpPr/>
          <p:nvPr userDrawn="1"/>
        </p:nvSpPr>
        <p:spPr>
          <a:xfrm>
            <a:off x="258763" y="165100"/>
            <a:ext cx="3616325" cy="368300"/>
          </a:xfrm>
          <a:prstGeom prst="rect">
            <a:avLst/>
          </a:prstGeom>
        </p:spPr>
        <p:txBody>
          <a:bodyPr wrap="none">
            <a:spAutoFit/>
          </a:bodyPr>
          <a:lstStyle/>
          <a:p>
            <a:pPr marL="342900" indent="-342900" eaLnBrk="0" hangingPunct="0">
              <a:lnSpc>
                <a:spcPct val="90000"/>
              </a:lnSpc>
              <a:spcBef>
                <a:spcPct val="0"/>
              </a:spcBef>
              <a:buClrTx/>
              <a:buSzTx/>
              <a:buFontTx/>
              <a:buNone/>
              <a:defRPr/>
            </a:pPr>
            <a:r>
              <a:rPr lang="en-US" sz="2000" b="1" dirty="0">
                <a:solidFill>
                  <a:schemeClr val="bg1"/>
                </a:solidFill>
                <a:ea typeface="ＭＳ Ｐゴシック" charset="-128"/>
              </a:rPr>
              <a:t>Fogarty International Center</a:t>
            </a:r>
            <a:endParaRPr lang="en-US" b="1" dirty="0">
              <a:solidFill>
                <a:schemeClr val="bg1"/>
              </a:solidFill>
              <a:ea typeface="ＭＳ Ｐゴシック" charset="-128"/>
            </a:endParaRPr>
          </a:p>
        </p:txBody>
      </p:sp>
    </p:spTree>
    <p:extLst>
      <p:ext uri="{BB962C8B-B14F-4D97-AF65-F5344CB8AC3E}">
        <p14:creationId xmlns="" xmlns:p14="http://schemas.microsoft.com/office/powerpoint/2010/main" val="52092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600200"/>
            <a:ext cx="7772400" cy="4525963"/>
          </a:xfrm>
          <a:prstGeom prst="rect">
            <a:avLst/>
          </a:prstGeom>
        </p:spPr>
        <p:txBody>
          <a:bodyPr/>
          <a:lstStyle>
            <a:lvl1pPr>
              <a:buSzPct val="125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0253955-695B-4052-9D8F-947D6D4F5AEA}" type="datetimeFigureOut">
              <a:rPr lang="en-US" smtClean="0"/>
              <a:pPr/>
              <a:t>6/26/2014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26607C-8F0A-44BD-82FD-2DF04719A9E4}" type="slidenum">
              <a:rPr lang="en-US" smtClean="0"/>
              <a:pPr/>
              <a:t>‹#›</a:t>
            </a:fld>
            <a:endParaRPr lang="en-US" dirty="0"/>
          </a:p>
        </p:txBody>
      </p:sp>
    </p:spTree>
    <p:extLst>
      <p:ext uri="{BB962C8B-B14F-4D97-AF65-F5344CB8AC3E}">
        <p14:creationId xmlns="" xmlns:p14="http://schemas.microsoft.com/office/powerpoint/2010/main" val="109639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53955-695B-4052-9D8F-947D6D4F5AEA}" type="datetimeFigureOut">
              <a:rPr lang="en-US" smtClean="0"/>
              <a:pPr/>
              <a:t>6/26/2014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26607C-8F0A-44BD-82FD-2DF04719A9E4}" type="slidenum">
              <a:rPr lang="en-US" smtClean="0"/>
              <a:pPr/>
              <a:t>‹#›</a:t>
            </a:fld>
            <a:endParaRPr lang="en-US" dirty="0"/>
          </a:p>
        </p:txBody>
      </p:sp>
    </p:spTree>
    <p:extLst>
      <p:ext uri="{BB962C8B-B14F-4D97-AF65-F5344CB8AC3E}">
        <p14:creationId xmlns="" xmlns:p14="http://schemas.microsoft.com/office/powerpoint/2010/main" val="394634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253955-695B-4052-9D8F-947D6D4F5AEA}" type="datetimeFigureOut">
              <a:rPr lang="en-US" smtClean="0"/>
              <a:pPr/>
              <a:t>6/26/2014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26607C-8F0A-44BD-82FD-2DF04719A9E4}" type="slidenum">
              <a:rPr lang="en-US" smtClean="0"/>
              <a:pPr/>
              <a:t>‹#›</a:t>
            </a:fld>
            <a:endParaRPr lang="en-US" dirty="0"/>
          </a:p>
        </p:txBody>
      </p:sp>
    </p:spTree>
    <p:extLst>
      <p:ext uri="{BB962C8B-B14F-4D97-AF65-F5344CB8AC3E}">
        <p14:creationId xmlns="" xmlns:p14="http://schemas.microsoft.com/office/powerpoint/2010/main" val="209676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253955-695B-4052-9D8F-947D6D4F5AEA}" type="datetimeFigureOut">
              <a:rPr lang="en-US" smtClean="0"/>
              <a:pPr/>
              <a:t>6/26/2014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26607C-8F0A-44BD-82FD-2DF04719A9E4}" type="slidenum">
              <a:rPr lang="en-US" smtClean="0"/>
              <a:pPr/>
              <a:t>‹#›</a:t>
            </a:fld>
            <a:endParaRPr lang="en-US" dirty="0"/>
          </a:p>
        </p:txBody>
      </p:sp>
    </p:spTree>
    <p:extLst>
      <p:ext uri="{BB962C8B-B14F-4D97-AF65-F5344CB8AC3E}">
        <p14:creationId xmlns="" xmlns:p14="http://schemas.microsoft.com/office/powerpoint/2010/main" val="27137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253955-695B-4052-9D8F-947D6D4F5AEA}" type="datetimeFigureOut">
              <a:rPr lang="en-US" smtClean="0"/>
              <a:pPr/>
              <a:t>6/26/2014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26607C-8F0A-44BD-82FD-2DF04719A9E4}" type="slidenum">
              <a:rPr lang="en-US" smtClean="0"/>
              <a:pPr/>
              <a:t>‹#›</a:t>
            </a:fld>
            <a:endParaRPr lang="en-US" dirty="0"/>
          </a:p>
        </p:txBody>
      </p:sp>
    </p:spTree>
    <p:extLst>
      <p:ext uri="{BB962C8B-B14F-4D97-AF65-F5344CB8AC3E}">
        <p14:creationId xmlns="" xmlns:p14="http://schemas.microsoft.com/office/powerpoint/2010/main" val="352820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53955-695B-4052-9D8F-947D6D4F5AEA}" type="datetimeFigureOut">
              <a:rPr lang="en-US" smtClean="0"/>
              <a:pPr/>
              <a:t>6/26/2014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26607C-8F0A-44BD-82FD-2DF04719A9E4}" type="slidenum">
              <a:rPr lang="en-US" smtClean="0"/>
              <a:pPr/>
              <a:t>‹#›</a:t>
            </a:fld>
            <a:endParaRPr lang="en-US" dirty="0"/>
          </a:p>
        </p:txBody>
      </p:sp>
    </p:spTree>
    <p:extLst>
      <p:ext uri="{BB962C8B-B14F-4D97-AF65-F5344CB8AC3E}">
        <p14:creationId xmlns="" xmlns:p14="http://schemas.microsoft.com/office/powerpoint/2010/main" val="418929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53955-695B-4052-9D8F-947D6D4F5AEA}" type="datetimeFigureOut">
              <a:rPr lang="en-US" smtClean="0"/>
              <a:pPr/>
              <a:t>6/26/2014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26607C-8F0A-44BD-82FD-2DF04719A9E4}" type="slidenum">
              <a:rPr lang="en-US" smtClean="0"/>
              <a:pPr/>
              <a:t>‹#›</a:t>
            </a:fld>
            <a:endParaRPr lang="en-US" dirty="0"/>
          </a:p>
        </p:txBody>
      </p:sp>
    </p:spTree>
    <p:extLst>
      <p:ext uri="{BB962C8B-B14F-4D97-AF65-F5344CB8AC3E}">
        <p14:creationId xmlns="" xmlns:p14="http://schemas.microsoft.com/office/powerpoint/2010/main" val="12929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53955-695B-4052-9D8F-947D6D4F5AEA}" type="datetimeFigureOut">
              <a:rPr lang="en-US" smtClean="0"/>
              <a:pPr/>
              <a:t>6/26/2014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26607C-8F0A-44BD-82FD-2DF04719A9E4}" type="slidenum">
              <a:rPr lang="en-US" smtClean="0"/>
              <a:pPr/>
              <a:t>‹#›</a:t>
            </a:fld>
            <a:endParaRPr lang="en-US" dirty="0"/>
          </a:p>
        </p:txBody>
      </p:sp>
    </p:spTree>
    <p:extLst>
      <p:ext uri="{BB962C8B-B14F-4D97-AF65-F5344CB8AC3E}">
        <p14:creationId xmlns="" xmlns:p14="http://schemas.microsoft.com/office/powerpoint/2010/main" val="101505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4638"/>
            <a:ext cx="7772400" cy="987552"/>
          </a:xfrm>
          <a:prstGeom prst="rect">
            <a:avLst/>
          </a:prstGeom>
        </p:spPr>
        <p:txBody>
          <a:bodyPr vert="horz" lIns="91440" tIns="45720" rIns="91440" bIns="45720" rtlCol="0" anchor="ctr">
            <a:normAutofit/>
          </a:bodyPr>
          <a:lstStyle/>
          <a:p>
            <a:pPr lvl="0" algn="l" rtl="0" eaLnBrk="0" fontAlgn="base" hangingPunct="0">
              <a:spcBef>
                <a:spcPct val="0"/>
              </a:spcBef>
              <a:spcAft>
                <a:spcPct val="0"/>
              </a:spcAft>
            </a:pPr>
            <a:r>
              <a:rPr lang="en-US" dirty="0"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53955-695B-4052-9D8F-947D6D4F5AEA}" type="datetimeFigureOut">
              <a:rPr lang="en-US" smtClean="0"/>
              <a:pPr/>
              <a:t>6/26/2014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6607C-8F0A-44BD-82FD-2DF04719A9E4}" type="slidenum">
              <a:rPr lang="en-US" smtClean="0"/>
              <a:pPr/>
              <a:t>‹#›</a:t>
            </a:fld>
            <a:endParaRPr lang="en-US" dirty="0"/>
          </a:p>
        </p:txBody>
      </p:sp>
      <p:sp>
        <p:nvSpPr>
          <p:cNvPr id="7" name="Rectangle 15"/>
          <p:cNvSpPr>
            <a:spLocks noChangeArrowheads="1"/>
          </p:cNvSpPr>
          <p:nvPr userDrawn="1"/>
        </p:nvSpPr>
        <p:spPr bwMode="auto">
          <a:xfrm>
            <a:off x="0" y="1268413"/>
            <a:ext cx="9144000" cy="26987"/>
          </a:xfrm>
          <a:prstGeom prst="rect">
            <a:avLst/>
          </a:prstGeom>
          <a:solidFill>
            <a:srgbClr val="333399"/>
          </a:solidFill>
          <a:ln w="25400">
            <a:solidFill>
              <a:srgbClr val="008000"/>
            </a:solidFill>
            <a:miter lim="800000"/>
            <a:headEnd/>
            <a:tailEnd/>
          </a:ln>
        </p:spPr>
        <p:txBody>
          <a:bodyPr wrap="none" anchor="ctr"/>
          <a:lstStyle/>
          <a:p>
            <a:pPr algn="ctr" eaLnBrk="0" hangingPunct="0">
              <a:spcBef>
                <a:spcPct val="0"/>
              </a:spcBef>
              <a:buClrTx/>
              <a:buSzTx/>
              <a:buFontTx/>
              <a:buNone/>
            </a:pPr>
            <a:endParaRPr lang="en-US" b="1" dirty="0">
              <a:ea typeface="ＭＳ Ｐゴシック" charset="-128"/>
            </a:endParaRPr>
          </a:p>
        </p:txBody>
      </p:sp>
      <p:sp>
        <p:nvSpPr>
          <p:cNvPr id="10" name="Rectangle 25"/>
          <p:cNvSpPr>
            <a:spLocks noGrp="1" noChangeArrowheads="1"/>
          </p:cNvSpPr>
          <p:nvPr>
            <p:ph type="body" idx="1"/>
          </p:nvPr>
        </p:nvSpPr>
        <p:spPr bwMode="auto">
          <a:xfrm>
            <a:off x="685800" y="1752600"/>
            <a:ext cx="7769225" cy="340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2512340605"/>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Lst>
  <p:txStyles>
    <p:titleStyle>
      <a:lvl1pPr algn="ctr" defTabSz="914400" rtl="0" eaLnBrk="1" latinLnBrk="0" hangingPunct="1">
        <a:spcBef>
          <a:spcPct val="0"/>
        </a:spcBef>
        <a:buNone/>
        <a:defRPr lang="en-US" sz="2400" b="1" kern="1200" dirty="0">
          <a:solidFill>
            <a:srgbClr val="00943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09430"/>
        </a:buClr>
        <a:buSzPct val="125000"/>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9430"/>
        </a:buClr>
        <a:buFont typeface="Wingdings" pitchFamily="2" charset="2"/>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grants.gov/applicants/get_registered.js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ra.nih.gov/ElectronicReceipt/preparing.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sam.gov/portal/public/SAM" TargetMode="External"/><Relationship Id="rId3" Type="http://schemas.openxmlformats.org/officeDocument/2006/relationships/hyperlink" Target="http://www.dlis.dla.mil/Forms/Form_AC135.asp" TargetMode="External"/><Relationship Id="rId7" Type="http://schemas.openxmlformats.org/officeDocument/2006/relationships/hyperlink" Target="http://www.logisticsinformationservice.dla.mil/BINC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sam.gov/" TargetMode="External"/><Relationship Id="rId5" Type="http://schemas.openxmlformats.org/officeDocument/2006/relationships/hyperlink" Target="http://fedgov.dnb.com/webform" TargetMode="External"/><Relationship Id="rId4" Type="http://schemas.openxmlformats.org/officeDocument/2006/relationships/hyperlink" Target="https://eportal.nspa.nato.int/AC135Public/scage/CageList.aspx" TargetMode="Externa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fsd.gov/app/answers/list" TargetMode="External"/><Relationship Id="rId7" Type="http://schemas.openxmlformats.org/officeDocument/2006/relationships/hyperlink" Target="mailto:NIHElectronicSubmiss@mail.nih.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security@bpn.gov" TargetMode="External"/><Relationship Id="rId5" Type="http://schemas.openxmlformats.org/officeDocument/2006/relationships/hyperlink" Target="http://www.sam.gov/" TargetMode="External"/><Relationship Id="rId4" Type="http://schemas.openxmlformats.org/officeDocument/2006/relationships/hyperlink" Target="https://www.fsd.gov/app/answers/detail/a_id/564/kw/internationa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grants.nih.gov/grants/ElectronicReceipt/files/Tips_for_International_Applicant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grants.nih.gov/grants/policy/nihgps_2012/nihgps_ch2.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hyperlink" Target="http://publicaccess.nih.gov/communications.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nlm.nih.gov/pubs/techbull/nd12/nd12_myncbi_pdf.html" TargetMode="External"/><Relationship Id="rId4" Type="http://schemas.openxmlformats.org/officeDocument/2006/relationships/hyperlink" Target="http://www.nlm.nih.gov/pubs/techbull/ja12/ja12_myncbi_new_feature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grants.nih.gov/grants/policy/nihgps_2013/nihgps_ch10.htm"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grants.nih.gov/grants/gui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8" descr="PER121809182.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71800" y="3446463"/>
            <a:ext cx="309245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Picture 9" descr="PER121909198.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51550" y="3446463"/>
            <a:ext cx="309245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1" name="Picture 10" descr="uganda_mepitech.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3446463"/>
            <a:ext cx="30861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3" name="TextBox 7"/>
          <p:cNvSpPr txBox="1">
            <a:spLocks noChangeArrowheads="1"/>
          </p:cNvSpPr>
          <p:nvPr/>
        </p:nvSpPr>
        <p:spPr bwMode="auto">
          <a:xfrm>
            <a:off x="5130800" y="1100138"/>
            <a:ext cx="3190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Osaka" charset="-128"/>
              </a:defRPr>
            </a:lvl1pPr>
            <a:lvl2pPr marL="742950" indent="-285750" eaLnBrk="0" hangingPunct="0">
              <a:defRPr sz="2400">
                <a:solidFill>
                  <a:schemeClr val="tx1"/>
                </a:solidFill>
                <a:latin typeface="Arial" charset="0"/>
                <a:ea typeface="Osaka" charset="-128"/>
              </a:defRPr>
            </a:lvl2pPr>
            <a:lvl3pPr marL="1143000" indent="-228600" eaLnBrk="0" hangingPunct="0">
              <a:defRPr sz="2400">
                <a:solidFill>
                  <a:schemeClr val="tx1"/>
                </a:solidFill>
                <a:latin typeface="Arial" charset="0"/>
                <a:ea typeface="Osaka" charset="-128"/>
              </a:defRPr>
            </a:lvl3pPr>
            <a:lvl4pPr marL="1600200" indent="-228600" eaLnBrk="0" hangingPunct="0">
              <a:defRPr sz="2400">
                <a:solidFill>
                  <a:schemeClr val="tx1"/>
                </a:solidFill>
                <a:latin typeface="Arial" charset="0"/>
                <a:ea typeface="Osaka" charset="-128"/>
              </a:defRPr>
            </a:lvl4pPr>
            <a:lvl5pPr marL="2057400" indent="-228600" eaLnBrk="0" hangingPunct="0">
              <a:defRPr sz="2400">
                <a:solidFill>
                  <a:schemeClr val="tx1"/>
                </a:solidFill>
                <a:latin typeface="Arial" charset="0"/>
                <a:ea typeface="Osaka" charset="-128"/>
              </a:defRPr>
            </a:lvl5pPr>
            <a:lvl6pPr marL="25146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6pPr>
            <a:lvl7pPr marL="29718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7pPr>
            <a:lvl8pPr marL="34290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8pPr>
            <a:lvl9pPr marL="38862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9pPr>
          </a:lstStyle>
          <a:p>
            <a:pPr eaLnBrk="1" hangingPunct="1"/>
            <a:endParaRPr lang="en-US" dirty="0"/>
          </a:p>
        </p:txBody>
      </p:sp>
      <p:sp>
        <p:nvSpPr>
          <p:cNvPr id="4" name="Title 3"/>
          <p:cNvSpPr>
            <a:spLocks noGrp="1"/>
          </p:cNvSpPr>
          <p:nvPr>
            <p:ph type="ctrTitle"/>
          </p:nvPr>
        </p:nvSpPr>
        <p:spPr>
          <a:xfrm>
            <a:off x="411163" y="434896"/>
            <a:ext cx="8307964" cy="936702"/>
          </a:xfrm>
        </p:spPr>
        <p:txBody>
          <a:bodyPr>
            <a:noAutofit/>
          </a:bodyPr>
          <a:lstStyle/>
          <a:p>
            <a:pPr lvl="0"/>
            <a:r>
              <a:rPr lang="en-US" sz="2400" dirty="0" smtClean="0"/>
              <a:t/>
            </a:r>
            <a:br>
              <a:rPr lang="en-US" sz="2400" dirty="0" smtClean="0"/>
            </a:br>
            <a:r>
              <a:rPr lang="en-US" sz="2400" dirty="0" smtClean="0"/>
              <a:t>Working with Foreign Collaborators</a:t>
            </a:r>
            <a:r>
              <a:rPr lang="en-US" sz="2000" dirty="0" smtClean="0">
                <a:solidFill>
                  <a:srgbClr val="000000"/>
                </a:solidFill>
                <a:latin typeface="Arial" charset="0"/>
                <a:ea typeface="ＭＳ Ｐゴシック" charset="-128"/>
              </a:rPr>
              <a:t/>
            </a:r>
            <a:br>
              <a:rPr lang="en-US" sz="2000" dirty="0" smtClean="0">
                <a:solidFill>
                  <a:srgbClr val="000000"/>
                </a:solidFill>
                <a:latin typeface="Arial" charset="0"/>
                <a:ea typeface="ＭＳ Ｐゴシック" charset="-128"/>
              </a:rPr>
            </a:br>
            <a:endParaRPr lang="en-US" sz="2000" dirty="0"/>
          </a:p>
        </p:txBody>
      </p:sp>
      <p:sp>
        <p:nvSpPr>
          <p:cNvPr id="5" name="Subtitle 4"/>
          <p:cNvSpPr>
            <a:spLocks noGrp="1"/>
          </p:cNvSpPr>
          <p:nvPr>
            <p:ph type="subTitle" idx="1"/>
          </p:nvPr>
        </p:nvSpPr>
        <p:spPr>
          <a:xfrm>
            <a:off x="240146" y="1522143"/>
            <a:ext cx="8377382" cy="1752600"/>
          </a:xfrm>
        </p:spPr>
        <p:txBody>
          <a:bodyPr>
            <a:normAutofit/>
          </a:bodyPr>
          <a:lstStyle/>
          <a:p>
            <a:pPr marL="342900" indent="-342900" eaLnBrk="0" hangingPunct="0">
              <a:lnSpc>
                <a:spcPct val="90000"/>
              </a:lnSpc>
            </a:pPr>
            <a:r>
              <a:rPr lang="en-US" sz="1800" b="1" dirty="0" smtClean="0">
                <a:ea typeface="ＭＳ Ｐゴシック" pitchFamily="1" charset="-128"/>
              </a:rPr>
              <a:t>Bruce Butrum, Chief Grants Management Officer</a:t>
            </a:r>
          </a:p>
          <a:p>
            <a:pPr marL="342900" indent="-342900" eaLnBrk="0" hangingPunct="0">
              <a:lnSpc>
                <a:spcPct val="90000"/>
              </a:lnSpc>
            </a:pPr>
            <a:r>
              <a:rPr lang="en-US" sz="1800" b="1" dirty="0" smtClean="0">
                <a:ea typeface="ＭＳ Ｐゴシック" pitchFamily="1" charset="-128"/>
              </a:rPr>
              <a:t>Fogarty International Center, NIH</a:t>
            </a:r>
          </a:p>
          <a:p>
            <a:pPr marL="342900" lvl="0" indent="-342900" eaLnBrk="0" fontAlgn="base" hangingPunct="0">
              <a:spcBef>
                <a:spcPct val="0"/>
              </a:spcBef>
              <a:spcAft>
                <a:spcPct val="0"/>
              </a:spcAft>
              <a:buClrTx/>
              <a:buSzTx/>
            </a:pPr>
            <a:endParaRPr lang="en-US" sz="1800" dirty="0" smtClean="0"/>
          </a:p>
          <a:p>
            <a:pPr marL="342900" lvl="0" indent="-342900" eaLnBrk="0" fontAlgn="base" hangingPunct="0">
              <a:spcBef>
                <a:spcPct val="0"/>
              </a:spcBef>
              <a:spcAft>
                <a:spcPct val="0"/>
              </a:spcAft>
              <a:buClrTx/>
              <a:buSzTx/>
            </a:pPr>
            <a:endParaRPr lang="en-US" sz="1800" dirty="0" smtClean="0"/>
          </a:p>
          <a:p>
            <a:pPr marL="342900" lvl="0" indent="-342900" eaLnBrk="0" fontAlgn="base" hangingPunct="0">
              <a:spcBef>
                <a:spcPct val="0"/>
              </a:spcBef>
              <a:spcAft>
                <a:spcPct val="0"/>
              </a:spcAft>
              <a:buClrTx/>
              <a:buSzTx/>
            </a:pPr>
            <a:r>
              <a:rPr lang="en-US" sz="1800" dirty="0" smtClean="0"/>
              <a:t>2014 NIH Regional Seminar</a:t>
            </a:r>
            <a:endParaRPr lang="en-US" sz="1800" dirty="0">
              <a:solidFill>
                <a:srgbClr val="000000"/>
              </a:solidFill>
              <a:latin typeface="Arial" charset="0"/>
              <a:ea typeface="ＭＳ Ｐゴシック" charset="-128"/>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sz="2000" dirty="0" smtClean="0"/>
              <a:t>Funding Announcements </a:t>
            </a:r>
            <a:endParaRPr lang="en-US" sz="2000" dirty="0"/>
          </a:p>
        </p:txBody>
      </p:sp>
      <p:sp>
        <p:nvSpPr>
          <p:cNvPr id="3" name="Content Placeholder 2"/>
          <p:cNvSpPr>
            <a:spLocks noGrp="1"/>
          </p:cNvSpPr>
          <p:nvPr>
            <p:ph idx="1"/>
          </p:nvPr>
        </p:nvSpPr>
        <p:spPr>
          <a:xfrm>
            <a:off x="685800" y="1600200"/>
            <a:ext cx="7772400" cy="4929996"/>
          </a:xfrm>
        </p:spPr>
        <p:txBody>
          <a:bodyPr/>
          <a:lstStyle/>
          <a:p>
            <a:r>
              <a:rPr lang="en-US" sz="2000" dirty="0" smtClean="0"/>
              <a:t>Agencies “construct” application packages for each FOA </a:t>
            </a:r>
            <a:r>
              <a:rPr lang="en-US" sz="2000" u="sng" dirty="0" smtClean="0"/>
              <a:t>(If applicable, indicate foreign involvement) </a:t>
            </a:r>
          </a:p>
          <a:p>
            <a:pPr>
              <a:buNone/>
            </a:pPr>
            <a:endParaRPr lang="en-US" sz="2000" dirty="0" smtClean="0"/>
          </a:p>
          <a:p>
            <a:r>
              <a:rPr lang="en-US" sz="2000" dirty="0" smtClean="0"/>
              <a:t>NIH will use several “standard” packages </a:t>
            </a:r>
          </a:p>
          <a:p>
            <a:pPr>
              <a:buNone/>
            </a:pPr>
            <a:endParaRPr lang="en-US" sz="2000" dirty="0" smtClean="0"/>
          </a:p>
          <a:p>
            <a:r>
              <a:rPr lang="en-US" sz="2000" dirty="0" smtClean="0"/>
              <a:t>The FOA will indicate which components are required and which are optional </a:t>
            </a:r>
          </a:p>
          <a:p>
            <a:pPr>
              <a:buNone/>
            </a:pPr>
            <a:endParaRPr lang="en-US" sz="2000" dirty="0" smtClean="0"/>
          </a:p>
          <a:p>
            <a:r>
              <a:rPr lang="en-US" sz="2000" dirty="0" smtClean="0"/>
              <a:t>Each FOA will have the appropriate application package attached </a:t>
            </a:r>
          </a:p>
          <a:p>
            <a:pPr>
              <a:buNone/>
            </a:pPr>
            <a:endParaRPr lang="en-US" sz="2000" dirty="0" smtClean="0"/>
          </a:p>
          <a:p>
            <a:r>
              <a:rPr lang="en-US" sz="2000" dirty="0" smtClean="0"/>
              <a:t>This specific application package MUST be used to apply for the accompanying solicitation. Some fields of application are pre-filled from announcement</a:t>
            </a:r>
          </a:p>
          <a:p>
            <a:endParaRPr lang="en-US" dirty="0" smtClean="0"/>
          </a:p>
          <a:p>
            <a:endParaRPr lang="en-US" dirty="0"/>
          </a:p>
        </p:txBody>
      </p:sp>
      <p:pic>
        <p:nvPicPr>
          <p:cNvPr id="4" name="Picture 2" descr="S:\LOGOs\NIH-Fogarty-Logo-Square\NIH_Fogarty_Logo_Square_Green_Rounded.png"/>
          <p:cNvPicPr>
            <a:picLocks noChangeAspect="1" noChangeArrowheads="1"/>
          </p:cNvPicPr>
          <p:nvPr/>
        </p:nvPicPr>
        <p:blipFill>
          <a:blip r:embed="rId2" cstate="print"/>
          <a:srcRect/>
          <a:stretch>
            <a:fillRect/>
          </a:stretch>
        </p:blipFill>
        <p:spPr bwMode="auto">
          <a:xfrm>
            <a:off x="8164945" y="397164"/>
            <a:ext cx="829587" cy="82440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3298"/>
            <a:ext cx="6517257" cy="968891"/>
          </a:xfrm>
        </p:spPr>
        <p:txBody>
          <a:bodyPr/>
          <a:lstStyle/>
          <a:p>
            <a:pPr algn="ctr"/>
            <a:r>
              <a:rPr lang="en-US" sz="2000" dirty="0" smtClean="0"/>
              <a:t>Funding Announcements </a:t>
            </a:r>
            <a:endParaRPr lang="en-US" sz="2000" dirty="0"/>
          </a:p>
        </p:txBody>
      </p:sp>
      <p:sp>
        <p:nvSpPr>
          <p:cNvPr id="3" name="Content Placeholder 2"/>
          <p:cNvSpPr>
            <a:spLocks noGrp="1"/>
          </p:cNvSpPr>
          <p:nvPr>
            <p:ph idx="1"/>
          </p:nvPr>
        </p:nvSpPr>
        <p:spPr/>
        <p:txBody>
          <a:bodyPr/>
          <a:lstStyle/>
          <a:p>
            <a:r>
              <a:rPr lang="en-US" dirty="0" smtClean="0"/>
              <a:t>FOAs will be posted in Grants.gov “Apply” generally 2 months before the submission date </a:t>
            </a:r>
          </a:p>
          <a:p>
            <a:endParaRPr lang="en-US" dirty="0" smtClean="0"/>
          </a:p>
          <a:p>
            <a:r>
              <a:rPr lang="en-US" dirty="0" smtClean="0"/>
              <a:t>Release Date – the date an application is posted. Posting announcement allows downloading of application package and the ability to start working on the application </a:t>
            </a:r>
          </a:p>
          <a:p>
            <a:pPr>
              <a:buNone/>
            </a:pPr>
            <a:endParaRPr lang="en-US" dirty="0" smtClean="0"/>
          </a:p>
          <a:p>
            <a:r>
              <a:rPr lang="en-US" dirty="0" smtClean="0"/>
              <a:t>Opening Date - the first date the completed application can be submitted to Grants.gov</a:t>
            </a:r>
          </a:p>
          <a:p>
            <a:endParaRPr lang="en-US" dirty="0" smtClean="0"/>
          </a:p>
          <a:p>
            <a:endParaRPr lang="en-US" dirty="0" smtClean="0"/>
          </a:p>
          <a:p>
            <a:endParaRPr lang="en-US" dirty="0" smtClean="0"/>
          </a:p>
          <a:p>
            <a:endParaRPr lang="en-US" dirty="0"/>
          </a:p>
        </p:txBody>
      </p:sp>
      <p:pic>
        <p:nvPicPr>
          <p:cNvPr id="4" name="Picture 2" descr="S:\LOGOs\NIH-Fogarty-Logo-Square\NIH_Fogarty_Logo_Square_Green_Rounded.png"/>
          <p:cNvPicPr>
            <a:picLocks noChangeAspect="1" noChangeArrowheads="1"/>
          </p:cNvPicPr>
          <p:nvPr/>
        </p:nvPicPr>
        <p:blipFill>
          <a:blip r:embed="rId2" cstate="print"/>
          <a:srcRect/>
          <a:stretch>
            <a:fillRect/>
          </a:stretch>
        </p:blipFill>
        <p:spPr bwMode="auto">
          <a:xfrm>
            <a:off x="8164945" y="397164"/>
            <a:ext cx="829587" cy="82440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8574"/>
            <a:ext cx="6793302" cy="813616"/>
          </a:xfrm>
        </p:spPr>
        <p:txBody>
          <a:bodyPr>
            <a:normAutofit/>
          </a:bodyPr>
          <a:lstStyle/>
          <a:p>
            <a:pPr algn="ctr"/>
            <a:r>
              <a:rPr lang="en-US" sz="2000" dirty="0" smtClean="0"/>
              <a:t>Electronic Submission: How it Works </a:t>
            </a:r>
            <a:endParaRPr lang="en-US" sz="2000" dirty="0"/>
          </a:p>
        </p:txBody>
      </p:sp>
      <p:sp>
        <p:nvSpPr>
          <p:cNvPr id="3" name="Content Placeholder 2"/>
          <p:cNvSpPr>
            <a:spLocks noGrp="1"/>
          </p:cNvSpPr>
          <p:nvPr>
            <p:ph idx="1"/>
          </p:nvPr>
        </p:nvSpPr>
        <p:spPr>
          <a:xfrm>
            <a:off x="677174" y="1380226"/>
            <a:ext cx="7772400" cy="5220389"/>
          </a:xfrm>
        </p:spPr>
        <p:txBody>
          <a:bodyPr/>
          <a:lstStyle/>
          <a:p>
            <a:pPr>
              <a:buNone/>
            </a:pPr>
            <a:r>
              <a:rPr lang="en-US" sz="1800" b="1" dirty="0" smtClean="0"/>
              <a:t>Applying for Grants at Grants.gov: </a:t>
            </a:r>
          </a:p>
          <a:p>
            <a:pPr>
              <a:buNone/>
            </a:pPr>
            <a:r>
              <a:rPr lang="en-US" sz="1800" dirty="0" smtClean="0"/>
              <a:t>Step 1: Search for and identify a grant opportunity in the NIH Guide for Grants and Contracts or on Grants.gov </a:t>
            </a:r>
          </a:p>
          <a:p>
            <a:pPr>
              <a:buNone/>
            </a:pPr>
            <a:endParaRPr lang="en-US" sz="1800" dirty="0" smtClean="0"/>
          </a:p>
          <a:p>
            <a:pPr>
              <a:buNone/>
            </a:pPr>
            <a:r>
              <a:rPr lang="en-US" sz="1800" dirty="0" smtClean="0"/>
              <a:t>Step 2: Download the grant application package</a:t>
            </a:r>
          </a:p>
          <a:p>
            <a:pPr>
              <a:buNone/>
            </a:pPr>
            <a:r>
              <a:rPr lang="en-US" sz="1800" dirty="0" smtClean="0"/>
              <a:t> </a:t>
            </a:r>
          </a:p>
          <a:p>
            <a:pPr>
              <a:buNone/>
            </a:pPr>
            <a:r>
              <a:rPr lang="en-US" sz="1800" dirty="0" smtClean="0"/>
              <a:t>Step 3: Complete the application. Be sure to save a copy of the application locally on your computer. </a:t>
            </a:r>
          </a:p>
          <a:p>
            <a:pPr>
              <a:buNone/>
            </a:pPr>
            <a:endParaRPr lang="en-US" sz="1800" dirty="0" smtClean="0"/>
          </a:p>
          <a:p>
            <a:pPr>
              <a:buNone/>
            </a:pPr>
            <a:r>
              <a:rPr lang="en-US" sz="1800" dirty="0" smtClean="0"/>
              <a:t>Step 4: The Authorized Organizational Representative (AOR) submits the application to Grants.gov either directly or through a Service Provider. All required registrations must be completed prior to submission. </a:t>
            </a:r>
          </a:p>
          <a:p>
            <a:pPr>
              <a:buNone/>
            </a:pPr>
            <a:endParaRPr lang="en-US" sz="1800" dirty="0" smtClean="0"/>
          </a:p>
          <a:p>
            <a:pPr>
              <a:buNone/>
            </a:pPr>
            <a:r>
              <a:rPr lang="en-US" sz="1800" dirty="0" smtClean="0"/>
              <a:t>Step 5: Grants.gov performs basic form validation and virus check on submitted application</a:t>
            </a:r>
            <a:endParaRPr lang="en-US" sz="1800" dirty="0"/>
          </a:p>
        </p:txBody>
      </p:sp>
      <p:pic>
        <p:nvPicPr>
          <p:cNvPr id="4" name="Picture 2" descr="S:\LOGOs\NIH-Fogarty-Logo-Square\NIH_Fogarty_Logo_Square_Green_Rounded.png"/>
          <p:cNvPicPr>
            <a:picLocks noChangeAspect="1" noChangeArrowheads="1"/>
          </p:cNvPicPr>
          <p:nvPr/>
        </p:nvPicPr>
        <p:blipFill>
          <a:blip r:embed="rId2" cstate="print"/>
          <a:srcRect/>
          <a:stretch>
            <a:fillRect/>
          </a:stretch>
        </p:blipFill>
        <p:spPr bwMode="auto">
          <a:xfrm>
            <a:off x="8134709" y="474451"/>
            <a:ext cx="888521" cy="75049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7579656" cy="915807"/>
          </a:xfrm>
        </p:spPr>
        <p:txBody>
          <a:bodyPr/>
          <a:lstStyle/>
          <a:p>
            <a:pPr algn="ctr"/>
            <a:r>
              <a:rPr lang="en-US" dirty="0" smtClean="0"/>
              <a:t/>
            </a:r>
            <a:br>
              <a:rPr lang="en-US" dirty="0" smtClean="0"/>
            </a:br>
            <a:r>
              <a:rPr lang="en-US" sz="2000" dirty="0" smtClean="0"/>
              <a:t>Electronic Submission: How it Works </a:t>
            </a:r>
            <a:endParaRPr lang="en-US" sz="2000" dirty="0"/>
          </a:p>
        </p:txBody>
      </p:sp>
      <p:sp>
        <p:nvSpPr>
          <p:cNvPr id="3" name="Content Placeholder 2"/>
          <p:cNvSpPr>
            <a:spLocks noGrp="1"/>
          </p:cNvSpPr>
          <p:nvPr>
            <p:ph idx="1"/>
          </p:nvPr>
        </p:nvSpPr>
        <p:spPr>
          <a:xfrm>
            <a:off x="685800" y="1600200"/>
            <a:ext cx="7772400" cy="4835106"/>
          </a:xfrm>
        </p:spPr>
        <p:txBody>
          <a:bodyPr/>
          <a:lstStyle/>
          <a:p>
            <a:pPr>
              <a:buNone/>
            </a:pPr>
            <a:r>
              <a:rPr lang="en-US" sz="1800" b="1" dirty="0" smtClean="0"/>
              <a:t>Applying for Grants: </a:t>
            </a:r>
          </a:p>
          <a:p>
            <a:r>
              <a:rPr lang="en-US" sz="1800" dirty="0" smtClean="0"/>
              <a:t>Step 6: Track the status of the submitted application package at Grants.gov until you are notified via email that NIH has received it </a:t>
            </a:r>
          </a:p>
          <a:p>
            <a:pPr>
              <a:buNone/>
            </a:pPr>
            <a:endParaRPr lang="en-US" sz="1800" dirty="0" smtClean="0"/>
          </a:p>
          <a:p>
            <a:r>
              <a:rPr lang="en-US" sz="1800" dirty="0" smtClean="0"/>
              <a:t>Step 7: eRA software performs NIH business rule validation on submitted application </a:t>
            </a:r>
          </a:p>
          <a:p>
            <a:pPr>
              <a:buNone/>
            </a:pPr>
            <a:endParaRPr lang="en-US" sz="1800" dirty="0" smtClean="0"/>
          </a:p>
          <a:p>
            <a:r>
              <a:rPr lang="en-US" sz="1800" dirty="0" smtClean="0"/>
              <a:t>Step 8: NIH notifies Authorized Organization Representative (AOR)/Signing Official (SO) and the Principal Investigator (PI) by email to check the eRA Commons for results of NIH validations check </a:t>
            </a:r>
          </a:p>
          <a:p>
            <a:pPr>
              <a:buNone/>
            </a:pPr>
            <a:endParaRPr lang="en-US" sz="1800" dirty="0" smtClean="0"/>
          </a:p>
          <a:p>
            <a:r>
              <a:rPr lang="en-US" sz="1800" dirty="0" smtClean="0"/>
              <a:t>Step 9: AOR/SO and PI find out if the grant application passed or failed the rule check. </a:t>
            </a:r>
            <a:r>
              <a:rPr lang="en-US" sz="1800" dirty="0" smtClean="0">
                <a:solidFill>
                  <a:srgbClr val="FF0000"/>
                </a:solidFill>
              </a:rPr>
              <a:t>If it failed: all errors must be corrected and the entire corrected application must be submitted to Grants.gov</a:t>
            </a:r>
            <a:r>
              <a:rPr lang="en-US" sz="1800" dirty="0" smtClean="0"/>
              <a:t>.</a:t>
            </a:r>
            <a:endParaRPr lang="en-US" sz="1800" dirty="0"/>
          </a:p>
        </p:txBody>
      </p:sp>
      <p:pic>
        <p:nvPicPr>
          <p:cNvPr id="4" name="Picture 2" descr="S:\LOGOs\NIH-Fogarty-Logo-Square\NIH_Fogarty_Logo_Square_Green_Rounded.png"/>
          <p:cNvPicPr>
            <a:picLocks noChangeAspect="1" noChangeArrowheads="1"/>
          </p:cNvPicPr>
          <p:nvPr/>
        </p:nvPicPr>
        <p:blipFill>
          <a:blip r:embed="rId2" cstate="print"/>
          <a:srcRect/>
          <a:stretch>
            <a:fillRect/>
          </a:stretch>
        </p:blipFill>
        <p:spPr bwMode="auto">
          <a:xfrm>
            <a:off x="8164945" y="397164"/>
            <a:ext cx="829587" cy="82440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0550"/>
            <a:ext cx="7026215" cy="951639"/>
          </a:xfrm>
        </p:spPr>
        <p:txBody>
          <a:bodyPr>
            <a:normAutofit/>
          </a:bodyPr>
          <a:lstStyle/>
          <a:p>
            <a:pPr algn="ctr"/>
            <a:r>
              <a:rPr lang="en-US" sz="2000" dirty="0" smtClean="0"/>
              <a:t/>
            </a:r>
            <a:br>
              <a:rPr lang="en-US" sz="2000" dirty="0" smtClean="0"/>
            </a:br>
            <a:r>
              <a:rPr lang="en-US" sz="2000" dirty="0" smtClean="0"/>
              <a:t>Electronic Submission: How it Works </a:t>
            </a:r>
            <a:endParaRPr lang="en-US" sz="2000" dirty="0"/>
          </a:p>
        </p:txBody>
      </p:sp>
      <p:sp>
        <p:nvSpPr>
          <p:cNvPr id="3" name="Content Placeholder 2"/>
          <p:cNvSpPr>
            <a:spLocks noGrp="1"/>
          </p:cNvSpPr>
          <p:nvPr>
            <p:ph idx="1"/>
          </p:nvPr>
        </p:nvSpPr>
        <p:spPr>
          <a:xfrm>
            <a:off x="685800" y="1466492"/>
            <a:ext cx="7772400" cy="4659672"/>
          </a:xfrm>
        </p:spPr>
        <p:txBody>
          <a:bodyPr/>
          <a:lstStyle/>
          <a:p>
            <a:r>
              <a:rPr lang="en-US" sz="1400" dirty="0" smtClean="0"/>
              <a:t>Step 10: AOR/SO and PI will have two weekdays after application assembly to review the application in the eRA Commons. </a:t>
            </a:r>
          </a:p>
          <a:p>
            <a:pPr>
              <a:buNone/>
            </a:pPr>
            <a:endParaRPr lang="en-US" sz="1400" dirty="0" smtClean="0"/>
          </a:p>
          <a:p>
            <a:r>
              <a:rPr lang="en-US" sz="1400" dirty="0" smtClean="0"/>
              <a:t>Step 11: The AOR has the authority to “Reject” the assembled application if it does not correctly reflect the submission, due to a Grants.gov or eRA Commons system issue (e.g., garbled or missing parts) or to address warnings. </a:t>
            </a:r>
          </a:p>
          <a:p>
            <a:pPr>
              <a:buNone/>
            </a:pPr>
            <a:endParaRPr lang="en-US" sz="1400" dirty="0" smtClean="0"/>
          </a:p>
          <a:p>
            <a:r>
              <a:rPr lang="en-US" sz="1400" dirty="0" smtClean="0"/>
              <a:t>PIs must work through the AOR/SO to “Reject” the application. •If no rejection occurs within 2 weekdays of application availability in eRA Commons, the submission process is complete and the application automatically moves forward to Receipt and Referral. </a:t>
            </a:r>
          </a:p>
          <a:p>
            <a:pPr>
              <a:buNone/>
            </a:pPr>
            <a:endParaRPr lang="en-US" sz="1400" dirty="0" smtClean="0"/>
          </a:p>
          <a:p>
            <a:r>
              <a:rPr lang="en-US" sz="1400" dirty="0" smtClean="0"/>
              <a:t>Step 12: Applicants can track the progress of their application in eRA Commons</a:t>
            </a:r>
          </a:p>
          <a:p>
            <a:pPr>
              <a:buNone/>
            </a:pPr>
            <a:endParaRPr lang="en-US" sz="1400" dirty="0" smtClean="0"/>
          </a:p>
          <a:p>
            <a:r>
              <a:rPr lang="en-US" sz="1400" dirty="0" smtClean="0"/>
              <a:t>Applications are accepted by Grants.gov by 5:00pm local time* of the applicant organization on the submission date </a:t>
            </a:r>
          </a:p>
          <a:p>
            <a:endParaRPr lang="en-US" sz="1400" dirty="0" smtClean="0"/>
          </a:p>
          <a:p>
            <a:r>
              <a:rPr lang="en-US" sz="1400" dirty="0" smtClean="0"/>
              <a:t>Only the AOR is allow to submit </a:t>
            </a:r>
          </a:p>
          <a:p>
            <a:endParaRPr lang="en-US" sz="1400" dirty="0"/>
          </a:p>
        </p:txBody>
      </p:sp>
      <p:pic>
        <p:nvPicPr>
          <p:cNvPr id="4" name="Picture 2" descr="S:\LOGOs\NIH-Fogarty-Logo-Square\NIH_Fogarty_Logo_Square_Green_Rounded.png"/>
          <p:cNvPicPr>
            <a:picLocks noChangeAspect="1" noChangeArrowheads="1"/>
          </p:cNvPicPr>
          <p:nvPr/>
        </p:nvPicPr>
        <p:blipFill>
          <a:blip r:embed="rId2" cstate="print"/>
          <a:srcRect/>
          <a:stretch>
            <a:fillRect/>
          </a:stretch>
        </p:blipFill>
        <p:spPr bwMode="auto">
          <a:xfrm>
            <a:off x="7932032" y="423043"/>
            <a:ext cx="829587" cy="82440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Registration Requirements </a:t>
            </a:r>
            <a:endParaRPr lang="en-US" sz="2000" dirty="0"/>
          </a:p>
        </p:txBody>
      </p:sp>
      <p:sp>
        <p:nvSpPr>
          <p:cNvPr id="3" name="Content Placeholder 2"/>
          <p:cNvSpPr>
            <a:spLocks noGrp="1"/>
          </p:cNvSpPr>
          <p:nvPr>
            <p:ph idx="1"/>
          </p:nvPr>
        </p:nvSpPr>
        <p:spPr>
          <a:xfrm>
            <a:off x="685799" y="1358284"/>
            <a:ext cx="7845641" cy="5317724"/>
          </a:xfrm>
        </p:spPr>
        <p:txBody>
          <a:bodyPr/>
          <a:lstStyle/>
          <a:p>
            <a:r>
              <a:rPr lang="en-US" sz="1800" b="1" u="sng" dirty="0" smtClean="0"/>
              <a:t>Applicant organizations must complete one-time only registration. </a:t>
            </a:r>
          </a:p>
          <a:p>
            <a:r>
              <a:rPr lang="en-US" sz="1800" dirty="0" smtClean="0"/>
              <a:t>Principal Investigators do not need to register with Grants.gov </a:t>
            </a:r>
          </a:p>
          <a:p>
            <a:r>
              <a:rPr lang="en-US" sz="1800" dirty="0" smtClean="0"/>
              <a:t>Good for electronic submission to all Federal agencies </a:t>
            </a:r>
          </a:p>
          <a:p>
            <a:pPr>
              <a:buNone/>
            </a:pPr>
            <a:r>
              <a:rPr lang="en-US" sz="1800" dirty="0" smtClean="0"/>
              <a:t>	Detailed instructions at: </a:t>
            </a:r>
            <a:r>
              <a:rPr lang="en-US" sz="1800" dirty="0" smtClean="0">
                <a:hlinkClick r:id="rId2"/>
              </a:rPr>
              <a:t>http://grants.gov/applicants/get_registered.jsp</a:t>
            </a:r>
            <a:r>
              <a:rPr lang="en-US" sz="1800" dirty="0" smtClean="0"/>
              <a:t>	</a:t>
            </a:r>
          </a:p>
          <a:p>
            <a:pPr lvl="1"/>
            <a:r>
              <a:rPr lang="en-US" sz="1800" dirty="0" smtClean="0"/>
              <a:t>Grants.gov registration requires institutions to: Obtain a Data Universal Numbering System (DUNS) number, work around enter nine “0’s”. </a:t>
            </a:r>
          </a:p>
          <a:p>
            <a:pPr lvl="1"/>
            <a:r>
              <a:rPr lang="en-US" sz="1800" dirty="0" smtClean="0"/>
              <a:t>SAM (* New organizations should allow </a:t>
            </a:r>
            <a:r>
              <a:rPr lang="en-US" sz="1800" b="1" dirty="0" smtClean="0"/>
              <a:t>extra time for this step and renew annually!)</a:t>
            </a:r>
          </a:p>
          <a:p>
            <a:pPr lvl="1">
              <a:buNone/>
            </a:pPr>
            <a:r>
              <a:rPr lang="en-US" sz="1800" b="1" dirty="0" smtClean="0"/>
              <a:t> </a:t>
            </a:r>
          </a:p>
          <a:p>
            <a:r>
              <a:rPr lang="en-US" b="1" dirty="0" smtClean="0"/>
              <a:t>Registration not required to find funding opportunity or download application package, only to submit completed application </a:t>
            </a:r>
          </a:p>
        </p:txBody>
      </p:sp>
      <p:pic>
        <p:nvPicPr>
          <p:cNvPr id="5"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sz="2000" dirty="0" smtClean="0"/>
              <a:t>Registration Requirements: eRA Commons</a:t>
            </a:r>
            <a:endParaRPr lang="en-US" sz="2000" dirty="0"/>
          </a:p>
        </p:txBody>
      </p:sp>
      <p:sp>
        <p:nvSpPr>
          <p:cNvPr id="3" name="Content Placeholder 2"/>
          <p:cNvSpPr>
            <a:spLocks noGrp="1"/>
          </p:cNvSpPr>
          <p:nvPr>
            <p:ph idx="1"/>
          </p:nvPr>
        </p:nvSpPr>
        <p:spPr>
          <a:xfrm>
            <a:off x="685800" y="1600200"/>
            <a:ext cx="7772400" cy="4938623"/>
          </a:xfrm>
        </p:spPr>
        <p:txBody>
          <a:bodyPr/>
          <a:lstStyle/>
          <a:p>
            <a:r>
              <a:rPr lang="en-US" sz="2000" dirty="0" smtClean="0"/>
              <a:t>Applicant institutions must complete one-time only registration. </a:t>
            </a:r>
          </a:p>
          <a:p>
            <a:pPr lvl="1"/>
            <a:r>
              <a:rPr lang="en-US" sz="2000" dirty="0" smtClean="0"/>
              <a:t>Principal Investigators (PIs) must work through their institutions to register. The PI must hold a PI account and be affiliated with the applicant organization. </a:t>
            </a:r>
          </a:p>
          <a:p>
            <a:pPr lvl="1"/>
            <a:r>
              <a:rPr lang="en-US" sz="2000" dirty="0" smtClean="0"/>
              <a:t>PIs currently registered only for Internet Assisted Review (IAR) must work through their institutions for full eRA Commons registration. </a:t>
            </a:r>
          </a:p>
          <a:p>
            <a:pPr lvl="1"/>
            <a:endParaRPr lang="en-US" sz="2000" dirty="0" smtClean="0"/>
          </a:p>
          <a:p>
            <a:r>
              <a:rPr lang="en-US" sz="2000" dirty="0" smtClean="0"/>
              <a:t>PI and Signing Official (SO) need separate accounts in eRA Commons because each has different privileges.</a:t>
            </a:r>
          </a:p>
          <a:p>
            <a:pPr>
              <a:buNone/>
            </a:pPr>
            <a:r>
              <a:rPr lang="en-US" sz="2000" dirty="0" smtClean="0"/>
              <a:t> </a:t>
            </a:r>
          </a:p>
          <a:p>
            <a:r>
              <a:rPr lang="en-US" sz="2000" dirty="0" smtClean="0"/>
              <a:t>See </a:t>
            </a:r>
            <a:r>
              <a:rPr lang="en-US" sz="2000" dirty="0" smtClean="0">
                <a:hlinkClick r:id="rId2"/>
              </a:rPr>
              <a:t>http://era.nih.gov/ElectronicReceipt/preparing.htm</a:t>
            </a:r>
            <a:r>
              <a:rPr lang="en-US" sz="2000" dirty="0" smtClean="0"/>
              <a:t> for additional information </a:t>
            </a:r>
          </a:p>
          <a:p>
            <a:endParaRPr lang="en-US" dirty="0" smtClean="0"/>
          </a:p>
          <a:p>
            <a:endParaRPr lang="en-US" dirty="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34709" y="345057"/>
            <a:ext cx="888521" cy="87989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20" y="276045"/>
            <a:ext cx="7837140" cy="986144"/>
          </a:xfrm>
        </p:spPr>
        <p:txBody>
          <a:bodyPr>
            <a:normAutofit fontScale="90000"/>
          </a:bodyPr>
          <a:lstStyle/>
          <a:p>
            <a:pPr algn="ctr"/>
            <a:r>
              <a:rPr lang="en-US" sz="1600" dirty="0" smtClean="0"/>
              <a:t/>
            </a:r>
            <a:br>
              <a:rPr lang="en-US" sz="1600" dirty="0" smtClean="0"/>
            </a:br>
            <a:r>
              <a:rPr lang="en-US" sz="1600" dirty="0" smtClean="0"/>
              <a:t/>
            </a:r>
            <a:br>
              <a:rPr lang="en-US" sz="1600" dirty="0" smtClean="0"/>
            </a:br>
            <a:r>
              <a:rPr lang="en-US" sz="2200" dirty="0" smtClean="0"/>
              <a:t/>
            </a:r>
            <a:br>
              <a:rPr lang="en-US" sz="2200" dirty="0" smtClean="0"/>
            </a:br>
            <a:r>
              <a:rPr lang="en-US" sz="2200" dirty="0" smtClean="0"/>
              <a:t>Foreign Inst. interested in conducting business with the United States (U.S.) Federal Government must complete the following </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112142" y="1406106"/>
            <a:ext cx="8816197" cy="5451894"/>
          </a:xfrm>
        </p:spPr>
        <p:txBody>
          <a:bodyPr/>
          <a:lstStyle/>
          <a:p>
            <a:pPr marL="0" indent="0">
              <a:buNone/>
            </a:pPr>
            <a:r>
              <a:rPr lang="en-US" sz="1400" b="1" dirty="0" smtClean="0"/>
              <a:t>How to Obtain A Commercial and Government Entity (CAGE) – U.S.</a:t>
            </a:r>
          </a:p>
          <a:p>
            <a:pPr marL="0" indent="0">
              <a:buNone/>
            </a:pPr>
            <a:r>
              <a:rPr lang="en-US" sz="1400" b="1" dirty="0" smtClean="0"/>
              <a:t>North Atlantic Treaty  Organization (NATO) CAGE (NCAGE) Code- Non U.S.:</a:t>
            </a:r>
          </a:p>
          <a:p>
            <a:pPr marL="0" indent="0">
              <a:buNone/>
            </a:pPr>
            <a:r>
              <a:rPr lang="en-US" sz="1400" b="1" dirty="0" smtClean="0"/>
              <a:t>Companies located outside the U.S.:  </a:t>
            </a:r>
            <a:r>
              <a:rPr lang="en-US" sz="1400" dirty="0" smtClean="0">
                <a:solidFill>
                  <a:srgbClr val="FF00FF"/>
                </a:solidFill>
                <a:hlinkClick r:id="rId3"/>
              </a:rPr>
              <a:t>http://www.dlis.dla.mil/Forms/Form_AC135.asp</a:t>
            </a:r>
            <a:endParaRPr lang="en-US" sz="1400" dirty="0" smtClean="0">
              <a:solidFill>
                <a:srgbClr val="FF00FF"/>
              </a:solidFill>
            </a:endParaRPr>
          </a:p>
          <a:p>
            <a:pPr marL="0" indent="0">
              <a:buNone/>
            </a:pPr>
            <a:r>
              <a:rPr lang="en-US" sz="1400" dirty="0" smtClean="0"/>
              <a:t>1. Register with </a:t>
            </a:r>
            <a:r>
              <a:rPr lang="en-US" sz="1400" dirty="0" smtClean="0">
                <a:hlinkClick r:id="rId4"/>
              </a:rPr>
              <a:t>NATO Support Agency (NSPA)</a:t>
            </a:r>
            <a:r>
              <a:rPr lang="en-US" sz="1400" dirty="0" smtClean="0"/>
              <a:t> </a:t>
            </a:r>
            <a:br>
              <a:rPr lang="en-US" sz="1400" dirty="0" smtClean="0"/>
            </a:br>
            <a:r>
              <a:rPr lang="en-US" sz="1400" dirty="0" smtClean="0"/>
              <a:t>2. If you wish to do business with the U.S. you must: </a:t>
            </a:r>
            <a:br>
              <a:rPr lang="en-US" sz="1400" dirty="0" smtClean="0"/>
            </a:br>
            <a:r>
              <a:rPr lang="en-US" sz="1400" dirty="0" smtClean="0"/>
              <a:t>	a. Register with </a:t>
            </a:r>
            <a:r>
              <a:rPr lang="en-US" sz="1400" dirty="0" smtClean="0">
                <a:hlinkClick r:id="rId5"/>
              </a:rPr>
              <a:t>Dun &amp; Bradstreet (D&amp;B)</a:t>
            </a:r>
            <a:r>
              <a:rPr lang="en-US" sz="1400" dirty="0" smtClean="0"/>
              <a:t>.</a:t>
            </a:r>
            <a:br>
              <a:rPr lang="en-US" sz="1400" dirty="0" smtClean="0"/>
            </a:br>
            <a:r>
              <a:rPr lang="en-US" sz="1400" dirty="0" smtClean="0"/>
              <a:t>	b. Register with </a:t>
            </a:r>
            <a:r>
              <a:rPr lang="en-US" sz="1400" dirty="0" smtClean="0">
                <a:hlinkClick r:id="rId6"/>
              </a:rPr>
              <a:t>System for Award Management (SAM)</a:t>
            </a:r>
            <a:r>
              <a:rPr lang="en-US" sz="1400" dirty="0" smtClean="0"/>
              <a:t>.</a:t>
            </a:r>
            <a:br>
              <a:rPr lang="en-US" sz="1400" dirty="0" smtClean="0"/>
            </a:br>
            <a:r>
              <a:rPr lang="en-US" sz="1400" dirty="0" smtClean="0"/>
              <a:t>	c. Review </a:t>
            </a:r>
            <a:r>
              <a:rPr lang="en-US" sz="1400" dirty="0" smtClean="0">
                <a:hlinkClick r:id="rId7"/>
              </a:rPr>
              <a:t>Business Identification Number Cross-reference System (BINCS)</a:t>
            </a:r>
            <a:r>
              <a:rPr lang="en-US" sz="1400" dirty="0" smtClean="0"/>
              <a:t>:</a:t>
            </a:r>
          </a:p>
          <a:p>
            <a:pPr marL="0" indent="0">
              <a:buNone/>
            </a:pPr>
            <a:r>
              <a:rPr lang="en-US" sz="1400" dirty="0" smtClean="0"/>
              <a:t>		a search engine for NCAGE (help with SAM registration)for foreign and domestic</a:t>
            </a:r>
          </a:p>
          <a:p>
            <a:pPr marL="0" indent="0">
              <a:buNone/>
            </a:pPr>
            <a:r>
              <a:rPr lang="en-US" sz="1400" dirty="0" smtClean="0"/>
              <a:t>                                manufacturers, suppliers and potential contractors supporting the Federal supply chain.</a:t>
            </a:r>
          </a:p>
          <a:p>
            <a:pPr>
              <a:buNone/>
            </a:pPr>
            <a:r>
              <a:rPr lang="en-US" sz="1100" dirty="0" smtClean="0"/>
              <a:t> </a:t>
            </a:r>
          </a:p>
          <a:p>
            <a:pPr>
              <a:buNone/>
            </a:pPr>
            <a:r>
              <a:rPr lang="en-US" sz="1400" b="1" dirty="0" smtClean="0"/>
              <a:t>Companies located in the U.S.: </a:t>
            </a:r>
          </a:p>
          <a:p>
            <a:pPr>
              <a:buNone/>
            </a:pPr>
            <a:r>
              <a:rPr lang="en-US" sz="1400" dirty="0" smtClean="0"/>
              <a:t>1. Register with </a:t>
            </a:r>
            <a:r>
              <a:rPr lang="en-US" sz="1400" dirty="0" smtClean="0">
                <a:hlinkClick r:id="rId5"/>
              </a:rPr>
              <a:t>Dun &amp; Bradstreet (D&amp;B)</a:t>
            </a:r>
            <a:r>
              <a:rPr lang="en-US" sz="1400" dirty="0" smtClean="0"/>
              <a:t>. </a:t>
            </a:r>
          </a:p>
          <a:p>
            <a:pPr>
              <a:buNone/>
            </a:pPr>
            <a:r>
              <a:rPr lang="en-US" sz="1400" dirty="0" smtClean="0"/>
              <a:t>2. Register with </a:t>
            </a:r>
            <a:r>
              <a:rPr lang="en-US" sz="1400" dirty="0" smtClean="0">
                <a:hlinkClick r:id="rId8"/>
              </a:rPr>
              <a:t>System for Award Management (SAM)</a:t>
            </a:r>
            <a:r>
              <a:rPr lang="en-US" sz="1400" dirty="0" smtClean="0"/>
              <a:t>. </a:t>
            </a:r>
          </a:p>
          <a:p>
            <a:pPr>
              <a:buNone/>
            </a:pPr>
            <a:r>
              <a:rPr lang="en-US" sz="1400" b="1" dirty="0" smtClean="0"/>
              <a:t>Note:</a:t>
            </a:r>
            <a:r>
              <a:rPr lang="en-US" sz="1400" dirty="0" smtClean="0"/>
              <a:t> Approximately 4-5 business days after your SAM application is approved, NCAGE/CAGE Codes will be assigned and delivered by e-mail.</a:t>
            </a:r>
          </a:p>
          <a:p>
            <a:pPr>
              <a:buNone/>
            </a:pPr>
            <a:r>
              <a:rPr lang="en-US" sz="1400" dirty="0" smtClean="0"/>
              <a:t>3. Review </a:t>
            </a:r>
            <a:r>
              <a:rPr lang="en-US" sz="1400" dirty="0" smtClean="0">
                <a:hlinkClick r:id="rId7"/>
              </a:rPr>
              <a:t>Business Identification Number Cross-reference System (BINCS)</a:t>
            </a:r>
            <a:r>
              <a:rPr lang="en-US" sz="1400" dirty="0" smtClean="0"/>
              <a:t>, a search engine for foreign and domestic manufacturers, suppliers and potential contractors supporting the Federal supply chain. </a:t>
            </a:r>
          </a:p>
          <a:p>
            <a:pPr>
              <a:buNone/>
            </a:pPr>
            <a:r>
              <a:rPr lang="en-US" sz="1400" b="1" dirty="0" smtClean="0"/>
              <a:t>Note:</a:t>
            </a:r>
            <a:r>
              <a:rPr lang="en-US" sz="1400" dirty="0" smtClean="0"/>
              <a:t> Organizations with an mailing address containing APO, FPO, or AE will be assigned by the U.S. and must register in SAM.</a:t>
            </a:r>
          </a:p>
          <a:p>
            <a:pPr>
              <a:buNone/>
            </a:pPr>
            <a:r>
              <a:rPr lang="en-US" sz="1400" dirty="0" smtClean="0"/>
              <a:t>U.S. territories (Guam, Puerto Rico, Virgin Islands, American Samoa and Northern Mariana Islands, etc.) will be assigned by the U.S and must register in SAM. </a:t>
            </a:r>
          </a:p>
          <a:p>
            <a:pPr>
              <a:buNone/>
            </a:pPr>
            <a:endParaRPr lang="en-US" sz="1100" dirty="0"/>
          </a:p>
        </p:txBody>
      </p:sp>
      <p:pic>
        <p:nvPicPr>
          <p:cNvPr id="4" name="Picture 2" descr="S:\LOGOs\NIH-Fogarty-Logo-Square\NIH_Fogarty_Logo_Square_Green_Rounded.png"/>
          <p:cNvPicPr>
            <a:picLocks noChangeAspect="1" noChangeArrowheads="1"/>
          </p:cNvPicPr>
          <p:nvPr/>
        </p:nvPicPr>
        <p:blipFill>
          <a:blip r:embed="rId9" cstate="print"/>
          <a:srcRect/>
          <a:stretch>
            <a:fillRect/>
          </a:stretch>
        </p:blipFill>
        <p:spPr bwMode="auto">
          <a:xfrm>
            <a:off x="8134709" y="336430"/>
            <a:ext cx="888521" cy="88851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4837"/>
            <a:ext cx="8307238" cy="753231"/>
          </a:xfrm>
        </p:spPr>
        <p:txBody>
          <a:bodyPr>
            <a:normAutofit/>
          </a:bodyPr>
          <a:lstStyle/>
          <a:p>
            <a:pPr algn="ctr"/>
            <a:r>
              <a:rPr lang="en-US" sz="2000" dirty="0" smtClean="0"/>
              <a:t>Summary Next  Few Slides </a:t>
            </a:r>
            <a:br>
              <a:rPr lang="en-US" sz="2000" dirty="0" smtClean="0"/>
            </a:br>
            <a:r>
              <a:rPr lang="en-US" sz="2000" dirty="0" smtClean="0"/>
              <a:t>NIH</a:t>
            </a:r>
            <a:r>
              <a:rPr lang="en-US" sz="2000" b="0" dirty="0" smtClean="0"/>
              <a:t> </a:t>
            </a:r>
            <a:r>
              <a:rPr lang="en-US" sz="2000" dirty="0" smtClean="0"/>
              <a:t>eSubmission Tips for International Applicants</a:t>
            </a:r>
            <a:endParaRPr lang="en-US" sz="2000" dirty="0"/>
          </a:p>
        </p:txBody>
      </p:sp>
      <p:sp>
        <p:nvSpPr>
          <p:cNvPr id="3" name="Content Placeholder 2"/>
          <p:cNvSpPr>
            <a:spLocks noGrp="1"/>
          </p:cNvSpPr>
          <p:nvPr>
            <p:ph idx="1"/>
          </p:nvPr>
        </p:nvSpPr>
        <p:spPr>
          <a:xfrm>
            <a:off x="112143" y="1337094"/>
            <a:ext cx="8488393" cy="5788326"/>
          </a:xfrm>
        </p:spPr>
        <p:txBody>
          <a:bodyPr/>
          <a:lstStyle/>
          <a:p>
            <a:pPr>
              <a:buNone/>
            </a:pPr>
            <a:r>
              <a:rPr lang="en-US" b="1" dirty="0" smtClean="0"/>
              <a:t>Prepare to Apply - Start early! </a:t>
            </a:r>
          </a:p>
          <a:p>
            <a:r>
              <a:rPr lang="en-US" sz="1600" dirty="0" smtClean="0"/>
              <a:t> </a:t>
            </a:r>
            <a:r>
              <a:rPr lang="en-US" sz="1600" b="1" dirty="0" smtClean="0"/>
              <a:t>Get registered: </a:t>
            </a:r>
            <a:r>
              <a:rPr lang="en-US" sz="1600" b="1" i="1" dirty="0" smtClean="0"/>
              <a:t>Registrations with Grants.gov and the NIH eRA Commons must be completed prior to submission. </a:t>
            </a:r>
          </a:p>
          <a:p>
            <a:r>
              <a:rPr lang="en-US" sz="1600" b="1" dirty="0" smtClean="0"/>
              <a:t>Grants.gov registration is a multi-step process that includes getting a Dun &amp; Bradstreet number (DUNS), and registering with the System for Award Management (SAM). </a:t>
            </a:r>
          </a:p>
          <a:p>
            <a:pPr lvl="1"/>
            <a:r>
              <a:rPr lang="en-US" sz="1400" dirty="0" smtClean="0"/>
              <a:t>The organization registers one time with Grants.gov and designates the Authorized Organizational Representative (AOR). </a:t>
            </a:r>
          </a:p>
          <a:p>
            <a:pPr lvl="1"/>
            <a:r>
              <a:rPr lang="en-US" sz="1400" dirty="0" smtClean="0"/>
              <a:t>Principal Investigators do not register with Grants.gov. </a:t>
            </a:r>
          </a:p>
          <a:p>
            <a:r>
              <a:rPr lang="en-US" sz="1600" dirty="0" smtClean="0"/>
              <a:t>Foreign applicants need a NATO Commercial and Government Entity (NCAGE) code prior to registering with SAM. </a:t>
            </a:r>
          </a:p>
          <a:p>
            <a:pPr lvl="1"/>
            <a:r>
              <a:rPr lang="en-US" sz="1400" dirty="0" smtClean="0"/>
              <a:t>The form and instructions can be found at: http://www.dlis.dla.mil/Forms/Form_AC135.asp </a:t>
            </a:r>
          </a:p>
          <a:p>
            <a:pPr lvl="1"/>
            <a:r>
              <a:rPr lang="en-US" sz="1400" dirty="0" smtClean="0"/>
              <a:t>Organizations with an address containing APO, FPO, or AE do </a:t>
            </a:r>
            <a:r>
              <a:rPr lang="en-US" sz="1400" i="1" dirty="0" smtClean="0"/>
              <a:t>not need an NCAGE code. </a:t>
            </a:r>
          </a:p>
          <a:p>
            <a:r>
              <a:rPr lang="en-US" sz="1600" dirty="0" smtClean="0"/>
              <a:t>A few countries may have trouble accessing the SAM website. If so, call 334-206-7828. </a:t>
            </a:r>
          </a:p>
          <a:p>
            <a:r>
              <a:rPr lang="en-US" sz="1600" b="1" dirty="0" smtClean="0"/>
              <a:t>Registration with Grants.gov can take up to 8 weeks for foreign organizations – start early</a:t>
            </a:r>
            <a:r>
              <a:rPr lang="en-US" sz="1600" dirty="0" smtClean="0"/>
              <a:t>! </a:t>
            </a:r>
          </a:p>
          <a:p>
            <a:r>
              <a:rPr lang="en-US" sz="1600" dirty="0" smtClean="0"/>
              <a:t>For details visit: http://www.grants.gov/web/grants/applicants/organization-registration.html </a:t>
            </a:r>
          </a:p>
          <a:p>
            <a:pPr>
              <a:buNone/>
            </a:pPr>
            <a:endParaRPr lang="en-US" sz="1400" dirty="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59137" y="353683"/>
            <a:ext cx="864093" cy="84200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5608"/>
            <a:ext cx="8074326" cy="606581"/>
          </a:xfrm>
        </p:spPr>
        <p:txBody>
          <a:bodyPr>
            <a:normAutofit fontScale="90000"/>
          </a:bodyPr>
          <a:lstStyle/>
          <a:p>
            <a:pPr algn="ctr"/>
            <a:r>
              <a:rPr lang="en-US" sz="2000" dirty="0" smtClean="0"/>
              <a:t/>
            </a:r>
            <a:br>
              <a:rPr lang="en-US" sz="2000" dirty="0" smtClean="0"/>
            </a:br>
            <a:r>
              <a:rPr lang="en-US" sz="2000" dirty="0" smtClean="0"/>
              <a:t>NIH eSubmission Tips for International Applicants(cont.)</a:t>
            </a:r>
            <a:endParaRPr lang="en-US" sz="2000" dirty="0"/>
          </a:p>
        </p:txBody>
      </p:sp>
      <p:sp>
        <p:nvSpPr>
          <p:cNvPr id="3" name="Content Placeholder 2"/>
          <p:cNvSpPr>
            <a:spLocks noGrp="1"/>
          </p:cNvSpPr>
          <p:nvPr>
            <p:ph idx="1"/>
          </p:nvPr>
        </p:nvSpPr>
        <p:spPr>
          <a:xfrm>
            <a:off x="250166" y="1423358"/>
            <a:ext cx="8678174" cy="5080959"/>
          </a:xfrm>
        </p:spPr>
        <p:txBody>
          <a:bodyPr/>
          <a:lstStyle/>
          <a:p>
            <a:pPr>
              <a:buNone/>
            </a:pPr>
            <a:r>
              <a:rPr lang="en-US" sz="1600" b="1" dirty="0" smtClean="0"/>
              <a:t>eRA Commons requires a one time registration for the organization. </a:t>
            </a:r>
          </a:p>
          <a:p>
            <a:r>
              <a:rPr lang="en-US" sz="1600" dirty="0" smtClean="0"/>
              <a:t>Signing Officials (SOs) register in the Commons and then set up accounts for the Project </a:t>
            </a:r>
          </a:p>
          <a:p>
            <a:r>
              <a:rPr lang="en-US" sz="1600" dirty="0" smtClean="0"/>
              <a:t>  Directors/Principal Investigators (PD/PIs). </a:t>
            </a:r>
          </a:p>
          <a:p>
            <a:r>
              <a:rPr lang="en-US" sz="1600" dirty="0" smtClean="0"/>
              <a:t>SOs and PIs need separate accounts in Commons because each has different privileges. </a:t>
            </a:r>
          </a:p>
          <a:p>
            <a:r>
              <a:rPr lang="en-US" sz="1600" dirty="0" smtClean="0"/>
              <a:t>Registration for the organization can take 2 – 4 weeks; PD/PI registration can take 4 – 5 business days. </a:t>
            </a:r>
          </a:p>
          <a:p>
            <a:r>
              <a:rPr lang="en-US" sz="1600" dirty="0" smtClean="0"/>
              <a:t>Remember to sign and fax back the registration paperwork promptly for processing. </a:t>
            </a:r>
          </a:p>
          <a:p>
            <a:r>
              <a:rPr lang="en-US" sz="1600" dirty="0" smtClean="0"/>
              <a:t>For instructions visit: http://grants.nih.gov/grants/ElectronicReceipt/preparing.htm </a:t>
            </a:r>
          </a:p>
          <a:p>
            <a:endParaRPr lang="en-US" sz="1600" b="1" dirty="0" smtClean="0"/>
          </a:p>
          <a:p>
            <a:pPr>
              <a:buNone/>
            </a:pPr>
            <a:r>
              <a:rPr lang="en-US" sz="1600" b="1" dirty="0" smtClean="0"/>
              <a:t>Required software:</a:t>
            </a:r>
          </a:p>
          <a:p>
            <a:r>
              <a:rPr lang="en-US" sz="1600" dirty="0" smtClean="0"/>
              <a:t>Only specific versions of the required Adobe Reader software are compatible with Grants.gov. </a:t>
            </a:r>
          </a:p>
          <a:p>
            <a:pPr lvl="1"/>
            <a:r>
              <a:rPr lang="en-US" sz="1400" dirty="0" smtClean="0"/>
              <a:t>Please visit http://www.grants.gov/web/grants/support/technical-support/recommended-software.html for more information. </a:t>
            </a:r>
          </a:p>
          <a:p>
            <a:r>
              <a:rPr lang="en-US" sz="1600" dirty="0" smtClean="0"/>
              <a:t>Portable Document Format (PDF) software to prepare required attachments. PDF format is required by </a:t>
            </a:r>
          </a:p>
          <a:p>
            <a:r>
              <a:rPr lang="en-US" sz="1600" dirty="0" smtClean="0"/>
              <a:t>NIH for all text attachments. </a:t>
            </a:r>
          </a:p>
          <a:p>
            <a:pPr lvl="1"/>
            <a:r>
              <a:rPr lang="en-US" sz="1400" dirty="0" smtClean="0"/>
              <a:t>(See http://grants.nih.gov/grants/ElectronicReceipt/pdf_guidelines.htm ).</a:t>
            </a:r>
            <a:endParaRPr lang="en-US" sz="1400" dirty="0"/>
          </a:p>
        </p:txBody>
      </p:sp>
      <p:pic>
        <p:nvPicPr>
          <p:cNvPr id="4" name="Picture 2" descr="S:\LOGOs\NIH-Fogarty-Logo-Square\NIH_Fogarty_Logo_Square_Green_Rounded.png"/>
          <p:cNvPicPr>
            <a:picLocks noChangeAspect="1" noChangeArrowheads="1"/>
          </p:cNvPicPr>
          <p:nvPr/>
        </p:nvPicPr>
        <p:blipFill>
          <a:blip r:embed="rId2" cstate="print"/>
          <a:srcRect/>
          <a:stretch>
            <a:fillRect/>
          </a:stretch>
        </p:blipFill>
        <p:spPr bwMode="auto">
          <a:xfrm>
            <a:off x="8159137" y="353683"/>
            <a:ext cx="864093" cy="84200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International Research</a:t>
            </a:r>
            <a:br>
              <a:rPr lang="en-US" dirty="0" smtClean="0"/>
            </a:br>
            <a:endParaRPr lang="en-US" dirty="0"/>
          </a:p>
        </p:txBody>
      </p:sp>
      <p:sp>
        <p:nvSpPr>
          <p:cNvPr id="5" name="Content Placeholder 4"/>
          <p:cNvSpPr>
            <a:spLocks noGrp="1"/>
          </p:cNvSpPr>
          <p:nvPr>
            <p:ph idx="1"/>
          </p:nvPr>
        </p:nvSpPr>
        <p:spPr>
          <a:xfrm>
            <a:off x="685800" y="1600201"/>
            <a:ext cx="7630064" cy="4395158"/>
          </a:xfrm>
        </p:spPr>
        <p:txBody>
          <a:bodyPr/>
          <a:lstStyle/>
          <a:p>
            <a:pPr marL="1588" indent="-1588">
              <a:spcBef>
                <a:spcPct val="0"/>
              </a:spcBef>
              <a:buFontTx/>
              <a:buNone/>
            </a:pPr>
            <a:r>
              <a:rPr lang="en-US" b="1" dirty="0" smtClean="0">
                <a:latin typeface="Arial" charset="0"/>
              </a:rPr>
              <a:t>“Time and again it has been demonstrated that the goal of better health has the capacity to demolish geographic and political boundaries and to enter the hearts and minds of men, women, and children in the four corners of the earth. …And there is widespread belief that the nations of the world can and must share their knowledge and other resources so that people everywhere may have the blessing of better health, and through health, may move forward to new levels of peaceful productivity.” </a:t>
            </a:r>
          </a:p>
          <a:p>
            <a:pPr marL="1588" indent="-1588">
              <a:spcBef>
                <a:spcPct val="0"/>
              </a:spcBef>
              <a:buFontTx/>
              <a:buNone/>
            </a:pPr>
            <a:r>
              <a:rPr lang="en-US" b="1" dirty="0" smtClean="0">
                <a:latin typeface="Arial" charset="0"/>
              </a:rPr>
              <a:t>					~ John E. Fogarty, 1958</a:t>
            </a:r>
          </a:p>
          <a:p>
            <a:endParaRPr lang="en-US" dirty="0" smtClean="0"/>
          </a:p>
        </p:txBody>
      </p:sp>
      <p:pic>
        <p:nvPicPr>
          <p:cNvPr id="1026"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92" y="638355"/>
            <a:ext cx="7280695" cy="623834"/>
          </a:xfrm>
        </p:spPr>
        <p:txBody>
          <a:bodyPr>
            <a:normAutofit/>
          </a:bodyPr>
          <a:lstStyle/>
          <a:p>
            <a:pPr algn="ctr"/>
            <a:r>
              <a:rPr lang="en-US" sz="2000" dirty="0" smtClean="0"/>
              <a:t>NIH eSubmission Tips for International Applicants(cont.)</a:t>
            </a:r>
            <a:endParaRPr lang="en-US" sz="2000" dirty="0"/>
          </a:p>
        </p:txBody>
      </p:sp>
      <p:sp>
        <p:nvSpPr>
          <p:cNvPr id="3" name="Content Placeholder 2"/>
          <p:cNvSpPr>
            <a:spLocks noGrp="1"/>
          </p:cNvSpPr>
          <p:nvPr>
            <p:ph idx="1"/>
          </p:nvPr>
        </p:nvSpPr>
        <p:spPr>
          <a:xfrm>
            <a:off x="215660" y="1414732"/>
            <a:ext cx="8272732" cy="5227608"/>
          </a:xfrm>
        </p:spPr>
        <p:txBody>
          <a:bodyPr/>
          <a:lstStyle/>
          <a:p>
            <a:pPr>
              <a:buNone/>
            </a:pPr>
            <a:r>
              <a:rPr lang="en-US" sz="1400" b="1" dirty="0" smtClean="0"/>
              <a:t>Prepare Application </a:t>
            </a:r>
          </a:p>
          <a:p>
            <a:r>
              <a:rPr lang="en-US" sz="1400" dirty="0" smtClean="0"/>
              <a:t>Follow instructions in the application guide and within the FOA. </a:t>
            </a:r>
            <a:r>
              <a:rPr lang="en-US" sz="1400" b="1" dirty="0" smtClean="0"/>
              <a:t>Instructions in the FOA overrule those found in the application guide. </a:t>
            </a:r>
          </a:p>
          <a:p>
            <a:r>
              <a:rPr lang="en-US" sz="1400" dirty="0" smtClean="0"/>
              <a:t>Foreign applicant organizations must use the R&amp;R </a:t>
            </a:r>
            <a:r>
              <a:rPr lang="en-US" sz="1400" b="1" dirty="0" smtClean="0"/>
              <a:t>detailed budget form (NOT-OD-06-096). Updated: September 2013 </a:t>
            </a:r>
          </a:p>
          <a:p>
            <a:r>
              <a:rPr lang="en-US" sz="1400" dirty="0" smtClean="0"/>
              <a:t>SF424 R&amp;R cover component – </a:t>
            </a:r>
            <a:r>
              <a:rPr lang="en-US" sz="1400" i="1" dirty="0" smtClean="0"/>
              <a:t>Item 6: non-U.S. organizations may use 44-4444444 in the Employer  </a:t>
            </a:r>
            <a:r>
              <a:rPr lang="en-US" sz="1400" dirty="0" smtClean="0"/>
              <a:t>Identification field if you do not have an EIN. </a:t>
            </a:r>
            <a:r>
              <a:rPr lang="en-US" sz="1400" i="1" dirty="0" smtClean="0"/>
              <a:t>Item 13: enter 00-0000 for Congressional District Applicant  </a:t>
            </a:r>
            <a:r>
              <a:rPr lang="en-US" sz="1400" dirty="0" smtClean="0"/>
              <a:t>&amp; Project. </a:t>
            </a:r>
          </a:p>
          <a:p>
            <a:r>
              <a:rPr lang="en-US" sz="1400" dirty="0" smtClean="0"/>
              <a:t>R&amp;R Other Project Information component – a.) Section 6 activities outside the U.S. must be completed. b.) Add an attachment titled “Foreign Justification” under Other Attachments. </a:t>
            </a:r>
          </a:p>
          <a:p>
            <a:r>
              <a:rPr lang="en-US" sz="1400" dirty="0" smtClean="0"/>
              <a:t>PHS 398 Research Plan – In Select Agent Research attachment, provide the names of the countries where Select Agent Research will be performed. </a:t>
            </a:r>
          </a:p>
          <a:p>
            <a:r>
              <a:rPr lang="en-US" sz="1400" dirty="0" smtClean="0"/>
              <a:t>Include the PD/PI eRA Commons Username in the “Credential, e.g. agency login” field of the R&amp;R Senior/Key Person Profile component. NIH requires it for application processing. </a:t>
            </a:r>
          </a:p>
          <a:p>
            <a:r>
              <a:rPr lang="en-US" sz="1400" dirty="0" smtClean="0"/>
              <a:t>If a value greater than zero, include effort in either calendar months or a combination of academic and summer months for all Senior/Key Persons listed in the budget. </a:t>
            </a:r>
          </a:p>
          <a:p>
            <a:pPr>
              <a:buNone/>
            </a:pPr>
            <a:endParaRPr lang="en-US" sz="1400" dirty="0"/>
          </a:p>
        </p:txBody>
      </p:sp>
      <p:pic>
        <p:nvPicPr>
          <p:cNvPr id="4" name="Picture 2" descr="S:\LOGOs\NIH-Fogarty-Logo-Square\NIH_Fogarty_Logo_Square_Green_Rounded.png"/>
          <p:cNvPicPr>
            <a:picLocks noChangeAspect="1" noChangeArrowheads="1"/>
          </p:cNvPicPr>
          <p:nvPr/>
        </p:nvPicPr>
        <p:blipFill>
          <a:blip r:embed="rId2" cstate="print"/>
          <a:srcRect/>
          <a:stretch>
            <a:fillRect/>
          </a:stretch>
        </p:blipFill>
        <p:spPr bwMode="auto">
          <a:xfrm>
            <a:off x="8164945" y="397164"/>
            <a:ext cx="829587" cy="82440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2" y="672860"/>
            <a:ext cx="7418717" cy="589329"/>
          </a:xfrm>
        </p:spPr>
        <p:txBody>
          <a:bodyPr>
            <a:normAutofit fontScale="90000"/>
          </a:bodyPr>
          <a:lstStyle/>
          <a:p>
            <a:pPr algn="ctr"/>
            <a:r>
              <a:rPr lang="en-US" dirty="0" smtClean="0"/>
              <a:t/>
            </a:r>
            <a:br>
              <a:rPr lang="en-US" dirty="0" smtClean="0"/>
            </a:br>
            <a:r>
              <a:rPr lang="en-US" sz="2200" dirty="0" smtClean="0"/>
              <a:t>FAQs Foreign Organizations </a:t>
            </a:r>
            <a:r>
              <a:rPr lang="en-US" dirty="0" smtClean="0"/>
              <a:t/>
            </a:r>
            <a:br>
              <a:rPr lang="en-US" dirty="0" smtClean="0"/>
            </a:br>
            <a:endParaRPr lang="en-US" dirty="0"/>
          </a:p>
        </p:txBody>
      </p:sp>
      <p:sp>
        <p:nvSpPr>
          <p:cNvPr id="3" name="Content Placeholder 2"/>
          <p:cNvSpPr>
            <a:spLocks noGrp="1"/>
          </p:cNvSpPr>
          <p:nvPr>
            <p:ph idx="1"/>
          </p:nvPr>
        </p:nvSpPr>
        <p:spPr>
          <a:xfrm>
            <a:off x="685799" y="1535502"/>
            <a:ext cx="7983748" cy="5124090"/>
          </a:xfrm>
        </p:spPr>
        <p:txBody>
          <a:bodyPr/>
          <a:lstStyle/>
          <a:p>
            <a:r>
              <a:rPr lang="en-US" sz="1200" b="1" dirty="0" smtClean="0"/>
              <a:t>I am an international registrant and cannot access the SAM website. Why and what do I do?</a:t>
            </a:r>
            <a:r>
              <a:rPr lang="en-US" sz="1200" dirty="0" smtClean="0"/>
              <a:t> </a:t>
            </a:r>
          </a:p>
          <a:p>
            <a:pPr>
              <a:buNone/>
            </a:pPr>
            <a:r>
              <a:rPr lang="en-US" sz="1200" dirty="0" smtClean="0"/>
              <a:t>	A technical or security issue may be preventing you from accessing the SAM website. Please visit this Federal Service Desk FAQ for guidance on how to proceed: </a:t>
            </a:r>
            <a:r>
              <a:rPr lang="en-US" sz="1200" dirty="0" smtClean="0">
                <a:hlinkClick r:id="rId3"/>
              </a:rPr>
              <a:t>https://www.fsd.gov/app/answers/list</a:t>
            </a:r>
            <a:r>
              <a:rPr lang="en-US" sz="1200" dirty="0" smtClean="0"/>
              <a:t>.</a:t>
            </a:r>
          </a:p>
          <a:p>
            <a:r>
              <a:rPr lang="en-US" sz="1200" b="1" dirty="0" smtClean="0"/>
              <a:t>I am an international registrant and cannot access the NATO CAGE Code website. Why and what do I do?</a:t>
            </a:r>
            <a:r>
              <a:rPr lang="en-US" sz="1200" dirty="0" smtClean="0"/>
              <a:t> </a:t>
            </a:r>
          </a:p>
          <a:p>
            <a:pPr>
              <a:buNone/>
            </a:pPr>
            <a:r>
              <a:rPr lang="en-US" sz="1200" dirty="0" smtClean="0"/>
              <a:t>	In certain circumstances, specific locations may be blocked for technical or security reasons. If you cannot access the website, please visit this Federal Service Desk FAQ for guidance on how to proceed: </a:t>
            </a:r>
            <a:r>
              <a:rPr lang="en-US" sz="1200" dirty="0" smtClean="0">
                <a:hlinkClick r:id="rId4" tooltip="https://www.fsd.gov/app/answers/detail/a_id/564/kw/international"/>
              </a:rPr>
              <a:t>https://www.fsd.gov/app/answers/detail/a_id/564/kw/international</a:t>
            </a:r>
            <a:r>
              <a:rPr lang="en-US" sz="1200" dirty="0" smtClean="0"/>
              <a:t>.</a:t>
            </a:r>
          </a:p>
          <a:p>
            <a:r>
              <a:rPr lang="en-US" sz="1200" b="1" dirty="0" smtClean="0"/>
              <a:t>I am an applicant who lives outside the U.S. and am unable to access the System for Award Management (SAM) site. What should I do?</a:t>
            </a:r>
            <a:r>
              <a:rPr lang="en-US" sz="1200" dirty="0" smtClean="0"/>
              <a:t> </a:t>
            </a:r>
          </a:p>
          <a:p>
            <a:pPr>
              <a:buNone/>
            </a:pPr>
            <a:r>
              <a:rPr lang="en-US" sz="1200" dirty="0" smtClean="0"/>
              <a:t>	A few countries may have trouble accessing the </a:t>
            </a:r>
            <a:r>
              <a:rPr lang="en-US" sz="1200" u="sng" dirty="0" smtClean="0">
                <a:hlinkClick r:id="rId5"/>
              </a:rPr>
              <a:t>SAM</a:t>
            </a:r>
            <a:r>
              <a:rPr lang="en-US" sz="1200" dirty="0" smtClean="0"/>
              <a:t> website. The applicant should send an email to </a:t>
            </a:r>
            <a:r>
              <a:rPr lang="en-US" sz="1200" dirty="0" smtClean="0">
                <a:hlinkClick r:id="rId6"/>
              </a:rPr>
              <a:t>security@bpn.gov</a:t>
            </a:r>
            <a:r>
              <a:rPr lang="en-US" sz="1200" dirty="0" smtClean="0"/>
              <a:t> and copy the NIH Electronic Submission mailbox at </a:t>
            </a:r>
            <a:r>
              <a:rPr lang="en-US" sz="1200" dirty="0" smtClean="0">
                <a:hlinkClick r:id="rId7"/>
              </a:rPr>
              <a:t>NIHElectronicSubmiss@mail.nih.gov</a:t>
            </a:r>
            <a:r>
              <a:rPr lang="en-US" sz="1200" dirty="0" smtClean="0"/>
              <a:t>.</a:t>
            </a:r>
          </a:p>
          <a:p>
            <a:r>
              <a:rPr lang="en-US" sz="1200" b="1" dirty="0" smtClean="0"/>
              <a:t>Are International Organizations required to hold a DUNS and register in Grants.gov?</a:t>
            </a:r>
            <a:r>
              <a:rPr lang="en-US" sz="1200" dirty="0" smtClean="0"/>
              <a:t>  </a:t>
            </a:r>
          </a:p>
          <a:p>
            <a:pPr>
              <a:buNone/>
            </a:pPr>
            <a:r>
              <a:rPr lang="en-US" sz="1200" dirty="0" smtClean="0"/>
              <a:t>	Yes.</a:t>
            </a:r>
          </a:p>
          <a:p>
            <a:r>
              <a:rPr lang="en-US" sz="1200" b="1" dirty="0" smtClean="0"/>
              <a:t>Can I register my organization in Commons in my native language?</a:t>
            </a:r>
            <a:r>
              <a:rPr lang="en-US" sz="1200" dirty="0" smtClean="0"/>
              <a:t> </a:t>
            </a:r>
          </a:p>
          <a:p>
            <a:pPr>
              <a:buNone/>
            </a:pPr>
            <a:r>
              <a:rPr lang="en-US" sz="1200" dirty="0" smtClean="0"/>
              <a:t>	We can accept any foreign names that use the English alphabet. Unfortunately our systems cannot accept special characters.</a:t>
            </a:r>
          </a:p>
          <a:p>
            <a:endParaRPr lang="en-US" sz="800" dirty="0" smtClean="0"/>
          </a:p>
          <a:p>
            <a:r>
              <a:rPr lang="en-US" sz="1200" b="1" dirty="0" smtClean="0"/>
              <a:t>Are there any tips to assist foreign organizations while registering in eRA Commons?</a:t>
            </a:r>
            <a:r>
              <a:rPr lang="en-US" sz="1200" dirty="0" smtClean="0"/>
              <a:t> </a:t>
            </a:r>
          </a:p>
          <a:p>
            <a:pPr>
              <a:buNone/>
            </a:pPr>
            <a:r>
              <a:rPr lang="en-US" sz="1200" dirty="0" smtClean="0"/>
              <a:t>	Keep these handy pointers in mind while registering in eRA Commons. Applicant organizations:</a:t>
            </a:r>
          </a:p>
          <a:p>
            <a:pPr lvl="1"/>
            <a:r>
              <a:rPr lang="en-US" sz="1200" dirty="0" smtClean="0"/>
              <a:t>Must have a DUNS number before registering in the eRA Commons. This DUNS number must match the DUNS number provided at the SAM registration with Grants.gov. </a:t>
            </a:r>
          </a:p>
          <a:p>
            <a:pPr lvl="1"/>
            <a:r>
              <a:rPr lang="en-US" sz="1200" dirty="0" smtClean="0"/>
              <a:t>Must have a valid e-mail and should ensure that any filters on their email do not interfere with NIH email. Must also keep in mind that the sooner they reply to emails, the faster NIH can complete their registration. </a:t>
            </a:r>
          </a:p>
          <a:p>
            <a:pPr>
              <a:buNone/>
            </a:pPr>
            <a:r>
              <a:rPr lang="en-US" dirty="0" smtClean="0"/>
              <a:t/>
            </a:r>
            <a:br>
              <a:rPr lang="en-US" dirty="0" smtClean="0"/>
            </a:br>
            <a:endParaRPr lang="en-US" dirty="0"/>
          </a:p>
        </p:txBody>
      </p:sp>
      <p:pic>
        <p:nvPicPr>
          <p:cNvPr id="4" name="Picture 2" descr="S:\LOGOs\NIH-Fogarty-Logo-Square\NIH_Fogarty_Logo_Square_Green_Rounded.png"/>
          <p:cNvPicPr>
            <a:picLocks noChangeAspect="1" noChangeArrowheads="1"/>
          </p:cNvPicPr>
          <p:nvPr/>
        </p:nvPicPr>
        <p:blipFill>
          <a:blip r:embed="rId8" cstate="print"/>
          <a:srcRect/>
          <a:stretch>
            <a:fillRect/>
          </a:stretch>
        </p:blipFill>
        <p:spPr bwMode="auto">
          <a:xfrm>
            <a:off x="8164945" y="397164"/>
            <a:ext cx="829587" cy="82440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53" y="474451"/>
            <a:ext cx="7423030" cy="692847"/>
          </a:xfrm>
        </p:spPr>
        <p:txBody>
          <a:bodyPr>
            <a:normAutofit fontScale="90000"/>
          </a:bodyPr>
          <a:lstStyle/>
          <a:p>
            <a:pPr algn="ctr"/>
            <a:r>
              <a:rPr lang="en-US" dirty="0" smtClean="0"/>
              <a:t/>
            </a:r>
            <a:br>
              <a:rPr lang="en-US" dirty="0" smtClean="0"/>
            </a:br>
            <a:r>
              <a:rPr lang="en-US" dirty="0" smtClean="0"/>
              <a:t/>
            </a:r>
            <a:br>
              <a:rPr lang="en-US" dirty="0" smtClean="0"/>
            </a:br>
            <a:r>
              <a:rPr lang="en-US" sz="2200" dirty="0" smtClean="0"/>
              <a:t>FAQs Foreign Organizations </a:t>
            </a:r>
            <a:r>
              <a:rPr lang="en-US" dirty="0" smtClean="0"/>
              <a:t/>
            </a:r>
            <a:br>
              <a:rPr lang="en-US" dirty="0" smtClean="0"/>
            </a:br>
            <a:endParaRPr lang="en-US" dirty="0"/>
          </a:p>
        </p:txBody>
      </p:sp>
      <p:sp>
        <p:nvSpPr>
          <p:cNvPr id="3" name="Content Placeholder 2"/>
          <p:cNvSpPr>
            <a:spLocks noGrp="1"/>
          </p:cNvSpPr>
          <p:nvPr>
            <p:ph idx="1"/>
          </p:nvPr>
        </p:nvSpPr>
        <p:spPr>
          <a:xfrm>
            <a:off x="163902" y="1371600"/>
            <a:ext cx="8488392" cy="5270740"/>
          </a:xfrm>
        </p:spPr>
        <p:txBody>
          <a:bodyPr/>
          <a:lstStyle/>
          <a:p>
            <a:r>
              <a:rPr lang="en-US" sz="1200" b="1" dirty="0" smtClean="0"/>
              <a:t>Some of the data fields in the 424 (R&amp;R) do not really apply to foreign organizations. How will this be handled?</a:t>
            </a:r>
            <a:r>
              <a:rPr lang="en-US" sz="1200" dirty="0" smtClean="0"/>
              <a:t> </a:t>
            </a:r>
          </a:p>
          <a:p>
            <a:pPr>
              <a:buNone/>
            </a:pPr>
            <a:r>
              <a:rPr lang="en-US" sz="1200" dirty="0" smtClean="0"/>
              <a:t>	For some of the data, special instructions are included in the Application Guide for foreign organizations.</a:t>
            </a:r>
          </a:p>
          <a:p>
            <a:r>
              <a:rPr lang="en-US" sz="1200" b="1" dirty="0" smtClean="0"/>
              <a:t>Are International organizations required to obtain an EIN number as part of the grant submission process?</a:t>
            </a:r>
            <a:r>
              <a:rPr lang="en-US" sz="1200" dirty="0" smtClean="0"/>
              <a:t> </a:t>
            </a:r>
          </a:p>
          <a:p>
            <a:pPr>
              <a:buNone/>
            </a:pPr>
            <a:r>
              <a:rPr lang="en-US" sz="1200" dirty="0" smtClean="0"/>
              <a:t>	NIH does not require international organizations to obtain an EIN number for application submission. International organizations may use 44-4444444 for the Employer Identification field in the SF424 (R&amp;R) Cover Component of the application package. [See </a:t>
            </a:r>
            <a:r>
              <a:rPr lang="en-US" sz="1200" dirty="0" smtClean="0">
                <a:hlinkClick r:id="rId3"/>
              </a:rPr>
              <a:t>NIH eSubmission Tips for International Applicants</a:t>
            </a:r>
            <a:r>
              <a:rPr lang="en-US" sz="1200" dirty="0" smtClean="0"/>
              <a:t> (PDF - 343 KB)].</a:t>
            </a:r>
          </a:p>
          <a:p>
            <a:r>
              <a:rPr lang="en-US" sz="1200" b="1" dirty="0" smtClean="0"/>
              <a:t>How do I know if a foreign organization is eligible to apply?</a:t>
            </a:r>
            <a:r>
              <a:rPr lang="en-US" sz="1200" dirty="0" smtClean="0"/>
              <a:t> </a:t>
            </a:r>
          </a:p>
          <a:p>
            <a:pPr>
              <a:buNone/>
            </a:pPr>
            <a:r>
              <a:rPr lang="en-US" sz="1200" dirty="0" smtClean="0"/>
              <a:t>	Each funding opportunity has a section for Eligibility. In that section there will be a clear statement about whether foreign institutions or foreign components are eligible to apply</a:t>
            </a:r>
          </a:p>
          <a:p>
            <a:r>
              <a:rPr lang="en-US" sz="1200" b="1" dirty="0" smtClean="0"/>
              <a:t>Which budget form should I use if I am a foreign organization?</a:t>
            </a:r>
            <a:r>
              <a:rPr lang="en-US" sz="1200" dirty="0" smtClean="0"/>
              <a:t> </a:t>
            </a:r>
          </a:p>
          <a:p>
            <a:pPr>
              <a:buNone/>
            </a:pPr>
            <a:r>
              <a:rPr lang="en-US" sz="1200" dirty="0" smtClean="0"/>
              <a:t>	</a:t>
            </a:r>
            <a:r>
              <a:rPr lang="en-US" sz="1000" u="sng" dirty="0" smtClean="0"/>
              <a:t>Foreign institutions must use the Research and Related Budget form even if the FOA says that modular grants can be submitted.</a:t>
            </a:r>
          </a:p>
          <a:p>
            <a:r>
              <a:rPr lang="en-US" sz="1200" b="1" dirty="0" smtClean="0"/>
              <a:t>On the SF424 (RR) application the field for "state" appears to be required. What do I do?</a:t>
            </a:r>
            <a:r>
              <a:rPr lang="en-US" sz="1200" dirty="0" smtClean="0"/>
              <a:t> </a:t>
            </a:r>
          </a:p>
          <a:p>
            <a:pPr>
              <a:buNone/>
            </a:pPr>
            <a:r>
              <a:rPr lang="en-US" sz="1200" dirty="0" smtClean="0"/>
              <a:t>	Make sure you select your country first.  If you select a country other than the US or Canada, the state field will become optional. Inclusion of Providence is required for Canada.</a:t>
            </a:r>
          </a:p>
          <a:p>
            <a:r>
              <a:rPr lang="en-US" sz="1200" b="1" dirty="0" smtClean="0"/>
              <a:t>How does the system handle phone numbers in different formats?</a:t>
            </a:r>
            <a:r>
              <a:rPr lang="en-US" sz="1200" dirty="0" smtClean="0"/>
              <a:t> </a:t>
            </a:r>
          </a:p>
          <a:p>
            <a:pPr>
              <a:buNone/>
            </a:pPr>
            <a:r>
              <a:rPr lang="en-US" sz="1200" dirty="0" smtClean="0"/>
              <a:t>	The phone number field on the SF424 (RR) application has a 25 character limit, but no specific format requirements.</a:t>
            </a:r>
          </a:p>
          <a:p>
            <a:r>
              <a:rPr lang="en-US" sz="1200" b="1" dirty="0" smtClean="0"/>
              <a:t>What should I include in the Congressional District filed?</a:t>
            </a:r>
            <a:r>
              <a:rPr lang="en-US" sz="1200" dirty="0" smtClean="0"/>
              <a:t> </a:t>
            </a:r>
          </a:p>
          <a:p>
            <a:pPr>
              <a:buNone/>
            </a:pPr>
            <a:r>
              <a:rPr lang="en-US" sz="1200" dirty="0" smtClean="0"/>
              <a:t>	Foreign institutions should use 00-000 for the Congressional District.</a:t>
            </a:r>
            <a:endParaRPr lang="en-US" sz="1200" dirty="0"/>
          </a:p>
        </p:txBody>
      </p:sp>
      <p:pic>
        <p:nvPicPr>
          <p:cNvPr id="4" name="Picture 2" descr="S:\LOGOs\NIH-Fogarty-Logo-Square\NIH_Fogarty_Logo_Square_Green_Rounded.png"/>
          <p:cNvPicPr>
            <a:picLocks noChangeAspect="1" noChangeArrowheads="1"/>
          </p:cNvPicPr>
          <p:nvPr/>
        </p:nvPicPr>
        <p:blipFill>
          <a:blip r:embed="rId4" cstate="print"/>
          <a:srcRect/>
          <a:stretch>
            <a:fillRect/>
          </a:stretch>
        </p:blipFill>
        <p:spPr bwMode="auto">
          <a:xfrm>
            <a:off x="8035550" y="397164"/>
            <a:ext cx="829587" cy="82440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936"/>
            <a:ext cx="7867291" cy="934386"/>
          </a:xfrm>
        </p:spPr>
        <p:txBody>
          <a:bodyPr>
            <a:normAutofit/>
          </a:bodyPr>
          <a:lstStyle/>
          <a:p>
            <a:pPr algn="ctr"/>
            <a:r>
              <a:rPr lang="en-US" sz="2000" dirty="0" smtClean="0"/>
              <a:t/>
            </a:r>
            <a:br>
              <a:rPr lang="en-US" sz="2000" dirty="0" smtClean="0"/>
            </a:br>
            <a:r>
              <a:rPr lang="en-US" sz="2000" dirty="0" smtClean="0"/>
              <a:t>FYI - Finding Help</a:t>
            </a:r>
            <a:endParaRPr lang="en-US" sz="2000" dirty="0"/>
          </a:p>
        </p:txBody>
      </p:sp>
      <p:sp>
        <p:nvSpPr>
          <p:cNvPr id="3" name="Content Placeholder 2"/>
          <p:cNvSpPr>
            <a:spLocks noGrp="1"/>
          </p:cNvSpPr>
          <p:nvPr>
            <p:ph idx="1"/>
          </p:nvPr>
        </p:nvSpPr>
        <p:spPr>
          <a:xfrm>
            <a:off x="1" y="1406106"/>
            <a:ext cx="8531524" cy="5322498"/>
          </a:xfrm>
        </p:spPr>
        <p:txBody>
          <a:bodyPr/>
          <a:lstStyle/>
          <a:p>
            <a:pPr marL="339725" indent="-339725"/>
            <a:r>
              <a:rPr lang="en-US" sz="1600" b="1" dirty="0" smtClean="0"/>
              <a:t>For general information on the NIH Electronic Submission of Grant Applications: </a:t>
            </a:r>
            <a:r>
              <a:rPr lang="en-US" sz="1400" dirty="0" smtClean="0"/>
              <a:t>http://era.nih.gov/ElectronicReceipt/ </a:t>
            </a:r>
          </a:p>
          <a:p>
            <a:pPr marL="339725" indent="-339725"/>
            <a:r>
              <a:rPr lang="en-US" sz="1600" b="1" dirty="0" smtClean="0"/>
              <a:t>For information on eRA Commons registration, application validation, and post submission functionality: </a:t>
            </a:r>
          </a:p>
          <a:p>
            <a:pPr lvl="1"/>
            <a:r>
              <a:rPr lang="en-US" sz="1400" b="1" dirty="0" smtClean="0"/>
              <a:t>eRA Commons Help Desk </a:t>
            </a:r>
          </a:p>
          <a:p>
            <a:pPr lvl="2"/>
            <a:r>
              <a:rPr lang="en-US" sz="1200" dirty="0" smtClean="0"/>
              <a:t>Web: http://era.nih.gov/help/ </a:t>
            </a:r>
          </a:p>
          <a:p>
            <a:pPr lvl="2"/>
            <a:r>
              <a:rPr lang="en-US" sz="1200" dirty="0" smtClean="0"/>
              <a:t>(Preferred method of contact) Phone : 301-402-7469 </a:t>
            </a:r>
          </a:p>
          <a:p>
            <a:pPr lvl="2"/>
            <a:r>
              <a:rPr lang="en-US" sz="1200" dirty="0" smtClean="0"/>
              <a:t>TTY : 301-451-5939 </a:t>
            </a:r>
          </a:p>
          <a:p>
            <a:pPr lvl="2"/>
            <a:r>
              <a:rPr lang="en-US" sz="1200" dirty="0" smtClean="0"/>
              <a:t>Email: commons@od.nih.gov </a:t>
            </a:r>
          </a:p>
          <a:p>
            <a:pPr lvl="2"/>
            <a:r>
              <a:rPr lang="en-US" sz="1200" dirty="0" smtClean="0"/>
              <a:t>Hours : Monday – Friday, 7 a.m. to 8 p.m. ET </a:t>
            </a:r>
            <a:endParaRPr lang="en-US" sz="1200" b="1" dirty="0" smtClean="0"/>
          </a:p>
          <a:p>
            <a:r>
              <a:rPr lang="en-US" sz="1600" b="1" dirty="0" smtClean="0"/>
              <a:t>For NIH funding opportunity, application guidelines and grant-related resources contact: </a:t>
            </a:r>
          </a:p>
          <a:p>
            <a:pPr lvl="1"/>
            <a:r>
              <a:rPr lang="en-US" sz="1400" b="1" dirty="0" smtClean="0"/>
              <a:t>Grants Info </a:t>
            </a:r>
          </a:p>
          <a:p>
            <a:pPr lvl="2"/>
            <a:r>
              <a:rPr lang="en-US" sz="1200" dirty="0" smtClean="0"/>
              <a:t>Phone: 301-435-0714 </a:t>
            </a:r>
          </a:p>
          <a:p>
            <a:pPr lvl="2"/>
            <a:r>
              <a:rPr lang="en-US" sz="1200" dirty="0" smtClean="0"/>
              <a:t>TTY : 301-451-5936 </a:t>
            </a:r>
          </a:p>
          <a:p>
            <a:pPr lvl="2"/>
            <a:r>
              <a:rPr lang="en-US" sz="1200" dirty="0" smtClean="0"/>
              <a:t>Email : GrantsInfo@nih.gov </a:t>
            </a:r>
          </a:p>
          <a:p>
            <a:pPr marL="339725" indent="-339725"/>
            <a:r>
              <a:rPr lang="en-US" sz="1600" b="1" dirty="0" smtClean="0"/>
              <a:t>For information about Grants.gov registration, form viewer software (e.g. Adobe) and form navigation contact: </a:t>
            </a:r>
          </a:p>
          <a:p>
            <a:pPr lvl="1"/>
            <a:r>
              <a:rPr lang="en-US" sz="1400" b="1" dirty="0" smtClean="0"/>
              <a:t>Grants.gov Contact Center </a:t>
            </a:r>
          </a:p>
          <a:p>
            <a:pPr lvl="2"/>
            <a:r>
              <a:rPr lang="en-US" sz="1200" dirty="0" smtClean="0"/>
              <a:t>Phone: 1-800-518-4726 </a:t>
            </a:r>
          </a:p>
          <a:p>
            <a:pPr lvl="2"/>
            <a:r>
              <a:rPr lang="en-US" sz="1200" dirty="0" smtClean="0"/>
              <a:t>International: 606-545-5035 </a:t>
            </a:r>
          </a:p>
          <a:p>
            <a:pPr lvl="2"/>
            <a:r>
              <a:rPr lang="en-US" sz="1200" dirty="0" smtClean="0"/>
              <a:t>Hours : Monday – Friday, 7 a.m. to 9 p.m. ET Email : support@grants.gov </a:t>
            </a:r>
          </a:p>
          <a:p>
            <a:pPr>
              <a:buNone/>
            </a:pPr>
            <a:endParaRPr lang="en-US" sz="1200" dirty="0" smtClean="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213273" y="396815"/>
            <a:ext cx="781260" cy="77637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009626" cy="987552"/>
          </a:xfrm>
        </p:spPr>
        <p:txBody>
          <a:bodyPr>
            <a:normAutofit/>
          </a:bodyPr>
          <a:lstStyle/>
          <a:p>
            <a:pPr algn="ctr"/>
            <a:r>
              <a:rPr lang="en-US" sz="2000" dirty="0" smtClean="0"/>
              <a:t/>
            </a:r>
            <a:br>
              <a:rPr lang="en-US" sz="2000" dirty="0" smtClean="0"/>
            </a:br>
            <a:r>
              <a:rPr lang="en-US" sz="2000" dirty="0" smtClean="0"/>
              <a:t>Finding Help</a:t>
            </a:r>
            <a:endParaRPr lang="en-US" sz="2000" dirty="0"/>
          </a:p>
        </p:txBody>
      </p:sp>
      <p:sp>
        <p:nvSpPr>
          <p:cNvPr id="3" name="Content Placeholder 2"/>
          <p:cNvSpPr>
            <a:spLocks noGrp="1"/>
          </p:cNvSpPr>
          <p:nvPr>
            <p:ph idx="1"/>
          </p:nvPr>
        </p:nvSpPr>
        <p:spPr/>
        <p:txBody>
          <a:bodyPr/>
          <a:lstStyle/>
          <a:p>
            <a:pPr marL="342900" lvl="1" indent="-342900">
              <a:buSzPct val="125000"/>
            </a:pPr>
            <a:r>
              <a:rPr lang="en-US" sz="1800" b="1" dirty="0" smtClean="0"/>
              <a:t>For DUNS # assistance contact: </a:t>
            </a:r>
          </a:p>
          <a:p>
            <a:pPr lvl="1"/>
            <a:r>
              <a:rPr lang="en-US" sz="1400" b="1" dirty="0" smtClean="0"/>
              <a:t>Dun &amp; Bradstreet </a:t>
            </a:r>
          </a:p>
          <a:p>
            <a:pPr lvl="2"/>
            <a:r>
              <a:rPr lang="en-US" sz="1200" dirty="0" smtClean="0"/>
              <a:t>Phone: 1-866-705-5711 </a:t>
            </a:r>
          </a:p>
          <a:p>
            <a:pPr lvl="2"/>
            <a:r>
              <a:rPr lang="en-US" sz="1200" dirty="0" smtClean="0"/>
              <a:t>Online DUNS # request: </a:t>
            </a:r>
          </a:p>
          <a:p>
            <a:pPr lvl="2"/>
            <a:r>
              <a:rPr lang="en-US" sz="1200" dirty="0" smtClean="0"/>
              <a:t>http://fedgov.dnb.com/webform </a:t>
            </a:r>
          </a:p>
          <a:p>
            <a:pPr lvl="2"/>
            <a:r>
              <a:rPr lang="en-US" sz="1200" dirty="0" smtClean="0"/>
              <a:t>Email: govt@dnb.com </a:t>
            </a:r>
          </a:p>
          <a:p>
            <a:endParaRPr lang="en-US" sz="1400" dirty="0" smtClean="0"/>
          </a:p>
          <a:p>
            <a:r>
              <a:rPr lang="en-US" sz="1800" b="1" dirty="0" smtClean="0"/>
              <a:t>For Assistance with SAM.gov:</a:t>
            </a:r>
          </a:p>
          <a:p>
            <a:pPr lvl="1"/>
            <a:r>
              <a:rPr lang="en-US" sz="1400" b="1" dirty="0" smtClean="0"/>
              <a:t>System for Award Management </a:t>
            </a:r>
          </a:p>
          <a:p>
            <a:pPr lvl="2"/>
            <a:r>
              <a:rPr lang="en-US" sz="1200" dirty="0" smtClean="0"/>
              <a:t>International: 334-206-7828 </a:t>
            </a:r>
          </a:p>
          <a:p>
            <a:pPr lvl="2"/>
            <a:r>
              <a:rPr lang="en-US" sz="1200" dirty="0" smtClean="0"/>
              <a:t>Service Desk: www.fsd.gov </a:t>
            </a:r>
          </a:p>
          <a:p>
            <a:pPr lvl="2"/>
            <a:r>
              <a:rPr lang="en-US" sz="1200" dirty="0" smtClean="0"/>
              <a:t>Preferred Method: Electronic Help Desk Ticket at FSD.gov</a:t>
            </a:r>
          </a:p>
          <a:p>
            <a:pPr lvl="2">
              <a:buNone/>
            </a:pPr>
            <a:endParaRPr lang="en-US" sz="1200" dirty="0" smtClean="0"/>
          </a:p>
          <a:p>
            <a:r>
              <a:rPr lang="en-US" sz="1800" dirty="0" smtClean="0"/>
              <a:t>Contact the Grants and/or Program Contacts on the FOA with questions.</a:t>
            </a:r>
          </a:p>
          <a:p>
            <a:r>
              <a:rPr lang="en-US" sz="1800" dirty="0" smtClean="0"/>
              <a:t>Contact U.S. partners with questions as well.</a:t>
            </a:r>
          </a:p>
          <a:p>
            <a:endParaRPr lang="en-US" dirty="0"/>
          </a:p>
        </p:txBody>
      </p:sp>
      <p:pic>
        <p:nvPicPr>
          <p:cNvPr id="4" name="Picture 2" descr="S:\LOGOs\NIH-Fogarty-Logo-Square\NIH_Fogarty_Logo_Square_Green_Rounded.png"/>
          <p:cNvPicPr>
            <a:picLocks noChangeAspect="1" noChangeArrowheads="1"/>
          </p:cNvPicPr>
          <p:nvPr/>
        </p:nvPicPr>
        <p:blipFill>
          <a:blip r:embed="rId2" cstate="print"/>
          <a:srcRect/>
          <a:stretch>
            <a:fillRect/>
          </a:stretch>
        </p:blipFill>
        <p:spPr bwMode="auto">
          <a:xfrm>
            <a:off x="8164945" y="397164"/>
            <a:ext cx="829587" cy="82440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6814"/>
            <a:ext cx="6474125" cy="865375"/>
          </a:xfrm>
        </p:spPr>
        <p:txBody>
          <a:bodyPr>
            <a:normAutofit fontScale="90000"/>
          </a:bodyPr>
          <a:lstStyle/>
          <a:p>
            <a:pPr algn="ctr"/>
            <a:r>
              <a:rPr lang="en-US" sz="2000" dirty="0" smtClean="0"/>
              <a:t/>
            </a:r>
            <a:br>
              <a:rPr lang="en-US" sz="2000" dirty="0" smtClean="0"/>
            </a:br>
            <a:r>
              <a:rPr lang="en-US" sz="2000" dirty="0" smtClean="0"/>
              <a:t/>
            </a:r>
            <a:br>
              <a:rPr lang="en-US" sz="2000" dirty="0" smtClean="0"/>
            </a:br>
            <a:r>
              <a:rPr lang="en-US" sz="2200" dirty="0" smtClean="0"/>
              <a:t>Peer Review</a:t>
            </a:r>
            <a:r>
              <a:rPr lang="en-US" sz="2000" dirty="0" smtClean="0"/>
              <a:t/>
            </a:r>
            <a:br>
              <a:rPr lang="en-US" sz="2000" dirty="0" smtClean="0"/>
            </a:br>
            <a:endParaRPr lang="en-US" sz="2000" dirty="0"/>
          </a:p>
        </p:txBody>
      </p:sp>
      <p:sp>
        <p:nvSpPr>
          <p:cNvPr id="3" name="Content Placeholder 2"/>
          <p:cNvSpPr>
            <a:spLocks noGrp="1"/>
          </p:cNvSpPr>
          <p:nvPr>
            <p:ph idx="1"/>
          </p:nvPr>
        </p:nvSpPr>
        <p:spPr/>
        <p:txBody>
          <a:bodyPr/>
          <a:lstStyle/>
          <a:p>
            <a:r>
              <a:rPr lang="en-US" sz="1600" dirty="0" smtClean="0"/>
              <a:t>The peer review of applications from foreign institutions is the same as that for applications from U.S. institutions and is described in the </a:t>
            </a:r>
            <a:r>
              <a:rPr lang="en-US" sz="1600" dirty="0" smtClean="0">
                <a:hlinkClick r:id="rId2" action="ppaction://hlinkfile"/>
              </a:rPr>
              <a:t>NIH Grants Policy Statement (10/12)</a:t>
            </a:r>
            <a:r>
              <a:rPr lang="en-US" sz="1600" dirty="0" smtClean="0"/>
              <a:t> Chapter 2.4: The Peer Review Process. In addition, the following are assessed as part of the review process and award decisions for applications from foreign institutions:</a:t>
            </a:r>
          </a:p>
          <a:p>
            <a:pPr>
              <a:buNone/>
            </a:pPr>
            <a:endParaRPr lang="en-US" sz="1600" dirty="0" smtClean="0"/>
          </a:p>
          <a:p>
            <a:r>
              <a:rPr lang="en-US" sz="1600" dirty="0" smtClean="0"/>
              <a:t>Whether the project presents special opportunities for furthering research programs through the use of unusual talent, resources, populations, or environmental conditions in other countries that are not readily available in the United States or that augment existing U.S. resources. </a:t>
            </a:r>
            <a:br>
              <a:rPr lang="en-US" sz="1600" dirty="0" smtClean="0"/>
            </a:br>
            <a:r>
              <a:rPr lang="en-US" sz="1600" dirty="0" smtClean="0"/>
              <a:t/>
            </a:r>
            <a:br>
              <a:rPr lang="en-US" sz="1600" dirty="0" smtClean="0"/>
            </a:br>
            <a:endParaRPr lang="en-US" sz="1600" dirty="0" smtClean="0"/>
          </a:p>
          <a:p>
            <a:r>
              <a:rPr lang="en-US" sz="1600" dirty="0" smtClean="0"/>
              <a:t>Whether the proposed project has specific relevance to the mission and objectives of the IC and has the potential for significantly advancing the health sciences in the United States</a:t>
            </a:r>
          </a:p>
          <a:p>
            <a:pPr>
              <a:buNone/>
            </a:pPr>
            <a:endParaRPr lang="en-US" dirty="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8" descr="PER121809182.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71800" y="3446463"/>
            <a:ext cx="309245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Picture 9" descr="PER121909198.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51550" y="3446463"/>
            <a:ext cx="309245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1" name="Picture 10" descr="uganda_mepitech.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3446463"/>
            <a:ext cx="30861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3" name="TextBox 7"/>
          <p:cNvSpPr txBox="1">
            <a:spLocks noChangeArrowheads="1"/>
          </p:cNvSpPr>
          <p:nvPr/>
        </p:nvSpPr>
        <p:spPr bwMode="auto">
          <a:xfrm>
            <a:off x="5130800" y="1100138"/>
            <a:ext cx="3190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Osaka" charset="-128"/>
              </a:defRPr>
            </a:lvl1pPr>
            <a:lvl2pPr marL="742950" indent="-285750" eaLnBrk="0" hangingPunct="0">
              <a:defRPr sz="2400">
                <a:solidFill>
                  <a:schemeClr val="tx1"/>
                </a:solidFill>
                <a:latin typeface="Arial" charset="0"/>
                <a:ea typeface="Osaka" charset="-128"/>
              </a:defRPr>
            </a:lvl2pPr>
            <a:lvl3pPr marL="1143000" indent="-228600" eaLnBrk="0" hangingPunct="0">
              <a:defRPr sz="2400">
                <a:solidFill>
                  <a:schemeClr val="tx1"/>
                </a:solidFill>
                <a:latin typeface="Arial" charset="0"/>
                <a:ea typeface="Osaka" charset="-128"/>
              </a:defRPr>
            </a:lvl3pPr>
            <a:lvl4pPr marL="1600200" indent="-228600" eaLnBrk="0" hangingPunct="0">
              <a:defRPr sz="2400">
                <a:solidFill>
                  <a:schemeClr val="tx1"/>
                </a:solidFill>
                <a:latin typeface="Arial" charset="0"/>
                <a:ea typeface="Osaka" charset="-128"/>
              </a:defRPr>
            </a:lvl4pPr>
            <a:lvl5pPr marL="2057400" indent="-228600" eaLnBrk="0" hangingPunct="0">
              <a:defRPr sz="2400">
                <a:solidFill>
                  <a:schemeClr val="tx1"/>
                </a:solidFill>
                <a:latin typeface="Arial" charset="0"/>
                <a:ea typeface="Osaka" charset="-128"/>
              </a:defRPr>
            </a:lvl5pPr>
            <a:lvl6pPr marL="25146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6pPr>
            <a:lvl7pPr marL="29718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7pPr>
            <a:lvl8pPr marL="34290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8pPr>
            <a:lvl9pPr marL="38862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9pPr>
          </a:lstStyle>
          <a:p>
            <a:pPr eaLnBrk="1" hangingPunct="1"/>
            <a:endParaRPr lang="en-US" dirty="0"/>
          </a:p>
        </p:txBody>
      </p:sp>
      <p:sp>
        <p:nvSpPr>
          <p:cNvPr id="4" name="Title 3"/>
          <p:cNvSpPr>
            <a:spLocks noGrp="1"/>
          </p:cNvSpPr>
          <p:nvPr>
            <p:ph type="ctrTitle"/>
          </p:nvPr>
        </p:nvSpPr>
        <p:spPr>
          <a:xfrm>
            <a:off x="411163" y="434896"/>
            <a:ext cx="8307964" cy="936702"/>
          </a:xfrm>
        </p:spPr>
        <p:txBody>
          <a:bodyPr>
            <a:noAutofit/>
          </a:bodyPr>
          <a:lstStyle/>
          <a:p>
            <a:pPr lvl="0"/>
            <a:r>
              <a:rPr lang="en-US" sz="2400" dirty="0" smtClean="0"/>
              <a:t/>
            </a:r>
            <a:br>
              <a:rPr lang="en-US" sz="2400" dirty="0" smtClean="0"/>
            </a:br>
            <a:r>
              <a:rPr lang="en-US" sz="2000" dirty="0" smtClean="0">
                <a:solidFill>
                  <a:srgbClr val="000000"/>
                </a:solidFill>
                <a:latin typeface="Arial" charset="0"/>
                <a:ea typeface="ＭＳ Ｐゴシック" charset="-128"/>
              </a:rPr>
              <a:t/>
            </a:r>
            <a:br>
              <a:rPr lang="en-US" sz="2000" dirty="0" smtClean="0">
                <a:solidFill>
                  <a:srgbClr val="000000"/>
                </a:solidFill>
                <a:latin typeface="Arial" charset="0"/>
                <a:ea typeface="ＭＳ Ｐゴシック" charset="-128"/>
              </a:rPr>
            </a:br>
            <a:endParaRPr lang="en-US" sz="2000" dirty="0"/>
          </a:p>
        </p:txBody>
      </p:sp>
      <p:sp>
        <p:nvSpPr>
          <p:cNvPr id="5" name="Subtitle 4"/>
          <p:cNvSpPr>
            <a:spLocks noGrp="1"/>
          </p:cNvSpPr>
          <p:nvPr>
            <p:ph type="subTitle" idx="1"/>
          </p:nvPr>
        </p:nvSpPr>
        <p:spPr>
          <a:xfrm>
            <a:off x="240146" y="1522143"/>
            <a:ext cx="8377382" cy="1752600"/>
          </a:xfrm>
        </p:spPr>
        <p:txBody>
          <a:bodyPr>
            <a:normAutofit/>
          </a:bodyPr>
          <a:lstStyle/>
          <a:p>
            <a:pPr marL="342900" indent="-342900" algn="ctr" eaLnBrk="0" hangingPunct="0">
              <a:lnSpc>
                <a:spcPct val="90000"/>
              </a:lnSpc>
            </a:pPr>
            <a:endParaRPr lang="en-US" sz="3600" b="1" dirty="0" smtClean="0"/>
          </a:p>
          <a:p>
            <a:pPr marL="342900" indent="-342900" algn="ctr" eaLnBrk="0" hangingPunct="0">
              <a:lnSpc>
                <a:spcPct val="90000"/>
              </a:lnSpc>
            </a:pPr>
            <a:r>
              <a:rPr lang="en-US" sz="3600" b="1" dirty="0" smtClean="0">
                <a:solidFill>
                  <a:srgbClr val="228A22"/>
                </a:solidFill>
              </a:rPr>
              <a:t>Post-Award</a:t>
            </a:r>
          </a:p>
          <a:p>
            <a:pPr marL="342900" indent="-342900" eaLnBrk="0" hangingPunct="0">
              <a:lnSpc>
                <a:spcPct val="90000"/>
              </a:lnSpc>
            </a:pPr>
            <a:endParaRPr lang="en-US" sz="1800" dirty="0">
              <a:solidFill>
                <a:srgbClr val="000000"/>
              </a:solidFill>
              <a:latin typeface="Arial" charset="0"/>
              <a:ea typeface="ＭＳ Ｐゴシック" charset="-128"/>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General</a:t>
            </a:r>
            <a:endParaRPr lang="en-US" sz="1800" dirty="0"/>
          </a:p>
        </p:txBody>
      </p:sp>
      <p:sp>
        <p:nvSpPr>
          <p:cNvPr id="3" name="Content Placeholder 2"/>
          <p:cNvSpPr>
            <a:spLocks noGrp="1"/>
          </p:cNvSpPr>
          <p:nvPr>
            <p:ph idx="1"/>
          </p:nvPr>
        </p:nvSpPr>
        <p:spPr/>
        <p:txBody>
          <a:bodyPr/>
          <a:lstStyle/>
          <a:p>
            <a:r>
              <a:rPr lang="en-US" dirty="0" smtClean="0"/>
              <a:t>Grantees are required to meet the standards and requirements for financial management systems set forth or referenced in 45 CFR part 74.21 or 92.20.</a:t>
            </a:r>
          </a:p>
          <a:p>
            <a:endParaRPr lang="en-US" dirty="0" smtClean="0"/>
          </a:p>
          <a:p>
            <a:r>
              <a:rPr lang="en-US" dirty="0" smtClean="0"/>
              <a:t>Best business practices:</a:t>
            </a:r>
          </a:p>
          <a:p>
            <a:pPr lvl="1"/>
            <a:r>
              <a:rPr lang="en-US" sz="2100" dirty="0" smtClean="0"/>
              <a:t>Demonstrate arms length decision-making.</a:t>
            </a:r>
          </a:p>
          <a:p>
            <a:pPr lvl="1"/>
            <a:r>
              <a:rPr lang="en-US" sz="2100" dirty="0" smtClean="0"/>
              <a:t>Create and continually update written SOPs.</a:t>
            </a:r>
          </a:p>
          <a:p>
            <a:pPr lvl="1"/>
            <a:r>
              <a:rPr lang="en-US" sz="2100" dirty="0" smtClean="0"/>
              <a:t>Apply policies consistently regardless of source of funds.</a:t>
            </a:r>
          </a:p>
          <a:p>
            <a:pPr lvl="1"/>
            <a:r>
              <a:rPr lang="en-US" sz="2100" dirty="0" smtClean="0"/>
              <a:t>Implement quality control measures.</a:t>
            </a:r>
          </a:p>
          <a:p>
            <a:pPr lvl="1"/>
            <a:r>
              <a:rPr lang="en-US" sz="2100" dirty="0" smtClean="0"/>
              <a:t>Document, document, document!</a:t>
            </a:r>
          </a:p>
          <a:p>
            <a:pPr>
              <a:buNone/>
            </a:pPr>
            <a:endParaRPr lang="en-US" sz="1000" dirty="0" smtClean="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Progress Reports</a:t>
            </a:r>
            <a:endParaRPr lang="en-US" sz="1800" dirty="0"/>
          </a:p>
        </p:txBody>
      </p:sp>
      <p:sp>
        <p:nvSpPr>
          <p:cNvPr id="3" name="Content Placeholder 2"/>
          <p:cNvSpPr>
            <a:spLocks noGrp="1"/>
          </p:cNvSpPr>
          <p:nvPr>
            <p:ph idx="1"/>
          </p:nvPr>
        </p:nvSpPr>
        <p:spPr/>
        <p:txBody>
          <a:bodyPr/>
          <a:lstStyle/>
          <a:p>
            <a:r>
              <a:rPr lang="en-US" dirty="0" smtClean="0"/>
              <a:t>Progress reports for applications subject to </a:t>
            </a:r>
            <a:r>
              <a:rPr lang="en-US" b="1" dirty="0" smtClean="0"/>
              <a:t>SNAP</a:t>
            </a:r>
            <a:r>
              <a:rPr lang="en-US" dirty="0" smtClean="0"/>
              <a:t> and for Fellowships must be submitted electronically using the Research Performance Progress Report (RPPR) for awards with start dates on or after July 1, 2013.</a:t>
            </a:r>
          </a:p>
          <a:p>
            <a:endParaRPr lang="en-US" dirty="0" smtClean="0"/>
          </a:p>
          <a:p>
            <a:r>
              <a:rPr lang="en-US" dirty="0" smtClean="0"/>
              <a:t>NIH expects to require the RPPR for </a:t>
            </a:r>
            <a:r>
              <a:rPr lang="en-US" b="1" dirty="0" smtClean="0"/>
              <a:t>Non-SNAP</a:t>
            </a:r>
            <a:r>
              <a:rPr lang="en-US" dirty="0" smtClean="0"/>
              <a:t> progress reports starting 1-August-2014. TBD. </a:t>
            </a:r>
          </a:p>
          <a:p>
            <a:endParaRPr lang="en-US" dirty="0" smtClean="0"/>
          </a:p>
          <a:p>
            <a:r>
              <a:rPr lang="en-US" dirty="0" smtClean="0"/>
              <a:t>See the NIH RPPR webpage and Guide Notice NOT-OD-13-035 for information.</a:t>
            </a:r>
          </a:p>
          <a:p>
            <a:endParaRPr lang="en-US" sz="2100" dirty="0" smtClean="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Progress Reports (continued)</a:t>
            </a:r>
            <a:endParaRPr lang="en-US" sz="1800" dirty="0"/>
          </a:p>
        </p:txBody>
      </p:sp>
      <p:sp>
        <p:nvSpPr>
          <p:cNvPr id="3" name="Content Placeholder 2"/>
          <p:cNvSpPr>
            <a:spLocks noGrp="1"/>
          </p:cNvSpPr>
          <p:nvPr>
            <p:ph idx="1"/>
          </p:nvPr>
        </p:nvSpPr>
        <p:spPr/>
        <p:txBody>
          <a:bodyPr/>
          <a:lstStyle/>
          <a:p>
            <a:pPr>
              <a:buFont typeface="Arial"/>
              <a:buChar char="•"/>
            </a:pPr>
            <a:r>
              <a:rPr lang="en-US" dirty="0" smtClean="0"/>
              <a:t>The grantee will describe progress, study results, the significance of the findings, and any significant changes.</a:t>
            </a:r>
          </a:p>
          <a:p>
            <a:pPr>
              <a:buFont typeface="Arial"/>
              <a:buChar char="•"/>
            </a:pPr>
            <a:endParaRPr lang="en-US" sz="1000" dirty="0" smtClean="0"/>
          </a:p>
          <a:p>
            <a:pPr>
              <a:buFont typeface="Arial"/>
              <a:buChar char="•"/>
            </a:pPr>
            <a:r>
              <a:rPr lang="en-US" dirty="0" smtClean="0"/>
              <a:t>Much information using RPPR &amp; SNAP is pre-populated from NIH systems for the grantee.</a:t>
            </a:r>
          </a:p>
          <a:p>
            <a:pPr>
              <a:buNone/>
            </a:pPr>
            <a:r>
              <a:rPr lang="en-US" sz="1000" dirty="0" smtClean="0"/>
              <a:t> </a:t>
            </a:r>
          </a:p>
          <a:p>
            <a:pPr>
              <a:buFont typeface="Arial"/>
              <a:buChar char="•"/>
            </a:pPr>
            <a:r>
              <a:rPr lang="en-US" dirty="0" smtClean="0"/>
              <a:t>Publications will be displayed.</a:t>
            </a:r>
          </a:p>
          <a:p>
            <a:pPr>
              <a:buNone/>
            </a:pPr>
            <a:r>
              <a:rPr lang="en-US" sz="1000" dirty="0" smtClean="0"/>
              <a:t> </a:t>
            </a:r>
          </a:p>
          <a:p>
            <a:pPr>
              <a:buFont typeface="Arial"/>
              <a:buChar char="•"/>
            </a:pPr>
            <a:r>
              <a:rPr lang="en-US" dirty="0" smtClean="0"/>
              <a:t>SNAP awards using the RPPR format are not required to submit a detailed budget.</a:t>
            </a:r>
          </a:p>
          <a:p>
            <a:pPr>
              <a:buFont typeface="Arial"/>
              <a:buChar char="•"/>
            </a:pPr>
            <a:endParaRPr lang="en-US" sz="1000" dirty="0" smtClean="0"/>
          </a:p>
          <a:p>
            <a:pPr>
              <a:buFont typeface="Arial"/>
              <a:buChar char="•"/>
            </a:pPr>
            <a:r>
              <a:rPr lang="en-US" dirty="0" smtClean="0"/>
              <a:t>Non-SNAP awards use SF424(R&amp;R) Budget.</a:t>
            </a:r>
          </a:p>
          <a:p>
            <a:endParaRPr lang="en-US" dirty="0" smtClean="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International Research</a:t>
            </a:r>
            <a:br>
              <a:rPr lang="en-US" dirty="0" smtClean="0"/>
            </a:br>
            <a:endParaRPr lang="en-US" dirty="0"/>
          </a:p>
        </p:txBody>
      </p:sp>
      <p:sp>
        <p:nvSpPr>
          <p:cNvPr id="5" name="Content Placeholder 4"/>
          <p:cNvSpPr>
            <a:spLocks noGrp="1"/>
          </p:cNvSpPr>
          <p:nvPr>
            <p:ph idx="1"/>
          </p:nvPr>
        </p:nvSpPr>
        <p:spPr>
          <a:xfrm>
            <a:off x="642668" y="1384541"/>
            <a:ext cx="7630064" cy="4395158"/>
          </a:xfrm>
        </p:spPr>
        <p:txBody>
          <a:bodyPr/>
          <a:lstStyle/>
          <a:p>
            <a:pPr>
              <a:spcBef>
                <a:spcPct val="0"/>
              </a:spcBef>
              <a:buClr>
                <a:schemeClr val="tx1"/>
              </a:buClr>
              <a:buFont typeface="Wingdings" pitchFamily="2" charset="2"/>
              <a:buNone/>
            </a:pPr>
            <a:r>
              <a:rPr lang="en-US" sz="2800" dirty="0" smtClean="0">
                <a:solidFill>
                  <a:srgbClr val="000099"/>
                </a:solidFill>
              </a:rPr>
              <a:t>Why Scientific Interest in Global Health?</a:t>
            </a:r>
            <a:endParaRPr lang="en-US" sz="2800" b="1" dirty="0" smtClean="0"/>
          </a:p>
          <a:p>
            <a:pPr>
              <a:spcBef>
                <a:spcPct val="0"/>
              </a:spcBef>
              <a:buClr>
                <a:schemeClr val="tx1"/>
              </a:buClr>
              <a:buFont typeface="Wingdings" pitchFamily="2" charset="2"/>
              <a:buNone/>
            </a:pPr>
            <a:endParaRPr lang="en-US" sz="2800" b="1" dirty="0" smtClean="0"/>
          </a:p>
          <a:p>
            <a:pPr>
              <a:spcBef>
                <a:spcPct val="0"/>
              </a:spcBef>
              <a:buClr>
                <a:schemeClr val="tx1"/>
              </a:buClr>
              <a:buFont typeface="Wingdings" pitchFamily="2" charset="2"/>
              <a:buNone/>
            </a:pPr>
            <a:r>
              <a:rPr lang="en-US" sz="1800" b="1" dirty="0" smtClean="0"/>
              <a:t>Go where the diseases are:</a:t>
            </a:r>
          </a:p>
          <a:p>
            <a:pPr lvl="1">
              <a:spcBef>
                <a:spcPct val="0"/>
              </a:spcBef>
            </a:pPr>
            <a:r>
              <a:rPr lang="en-US" sz="1800" b="1" dirty="0" smtClean="0"/>
              <a:t>Hot spot investigations (i.e. TB,AIDS, </a:t>
            </a:r>
            <a:br>
              <a:rPr lang="en-US" sz="1800" b="1" dirty="0" smtClean="0"/>
            </a:br>
            <a:r>
              <a:rPr lang="en-US" sz="1800" b="1" dirty="0" smtClean="0"/>
              <a:t>malaria, esophagus, cervix, lung)</a:t>
            </a:r>
          </a:p>
          <a:p>
            <a:pPr lvl="1">
              <a:spcBef>
                <a:spcPct val="0"/>
              </a:spcBef>
            </a:pPr>
            <a:r>
              <a:rPr lang="en-US" sz="1800" b="1" dirty="0" smtClean="0"/>
              <a:t>Disease interactions (i.e. EB virus &amp; </a:t>
            </a:r>
            <a:br>
              <a:rPr lang="en-US" sz="1800" b="1" dirty="0" smtClean="0"/>
            </a:br>
            <a:r>
              <a:rPr lang="en-US" sz="1800" b="1" dirty="0" smtClean="0"/>
              <a:t>co-factors, smoking &amp; HIV/TB, nutrition) </a:t>
            </a:r>
          </a:p>
          <a:p>
            <a:pPr lvl="1">
              <a:spcBef>
                <a:spcPct val="0"/>
              </a:spcBef>
            </a:pPr>
            <a:r>
              <a:rPr lang="en-US" sz="1800" b="1" dirty="0" smtClean="0"/>
              <a:t>Genetic backgrounds of disease (i.e. </a:t>
            </a:r>
            <a:br>
              <a:rPr lang="en-US" sz="1800" b="1" dirty="0" smtClean="0"/>
            </a:br>
            <a:r>
              <a:rPr lang="en-US" sz="1800" b="1" dirty="0" smtClean="0"/>
              <a:t>Huntington’s disease, breast cancer)</a:t>
            </a:r>
          </a:p>
          <a:p>
            <a:pPr lvl="1">
              <a:spcBef>
                <a:spcPct val="0"/>
              </a:spcBef>
            </a:pPr>
            <a:r>
              <a:rPr lang="en-US" sz="1800" b="1" dirty="0" smtClean="0"/>
              <a:t>Unusual environmental hazards </a:t>
            </a:r>
            <a:br>
              <a:rPr lang="en-US" sz="1800" b="1" dirty="0" smtClean="0"/>
            </a:br>
            <a:r>
              <a:rPr lang="en-US" sz="1800" b="1" dirty="0" smtClean="0"/>
              <a:t>(i.e. </a:t>
            </a:r>
            <a:r>
              <a:rPr lang="en-US" sz="1800" b="1" dirty="0" err="1" smtClean="0"/>
              <a:t>indoor,arsenic</a:t>
            </a:r>
            <a:r>
              <a:rPr lang="en-US" sz="1800" b="1" dirty="0" smtClean="0"/>
              <a:t>, occupational hazards)</a:t>
            </a:r>
          </a:p>
          <a:p>
            <a:pPr lvl="1">
              <a:spcBef>
                <a:spcPct val="0"/>
              </a:spcBef>
            </a:pPr>
            <a:r>
              <a:rPr lang="en-US" sz="1800" b="1" dirty="0" smtClean="0"/>
              <a:t>Easier clinical trials (i.e. larger populations, </a:t>
            </a:r>
            <a:br>
              <a:rPr lang="en-US" sz="1800" b="1" dirty="0" smtClean="0"/>
            </a:br>
            <a:r>
              <a:rPr lang="en-US" sz="1800" b="1" dirty="0" smtClean="0"/>
              <a:t>more diverse populations)</a:t>
            </a:r>
          </a:p>
          <a:p>
            <a:pPr lvl="1">
              <a:spcBef>
                <a:spcPct val="0"/>
              </a:spcBef>
            </a:pPr>
            <a:r>
              <a:rPr lang="en-US" sz="1800" b="1" dirty="0" smtClean="0"/>
              <a:t>Distinct materials for scientific use </a:t>
            </a:r>
            <a:br>
              <a:rPr lang="en-US" sz="1800" b="1" dirty="0" smtClean="0"/>
            </a:br>
            <a:r>
              <a:rPr lang="en-US" sz="1800" b="1" dirty="0" smtClean="0"/>
              <a:t>(i.e. drug discoveries, inventions)</a:t>
            </a:r>
          </a:p>
          <a:p>
            <a:pPr lvl="1">
              <a:spcBef>
                <a:spcPct val="0"/>
              </a:spcBef>
            </a:pPr>
            <a:endParaRPr lang="en-US" sz="1800" b="1" dirty="0" smtClean="0"/>
          </a:p>
          <a:p>
            <a:pPr>
              <a:spcBef>
                <a:spcPct val="0"/>
              </a:spcBef>
              <a:buClr>
                <a:schemeClr val="tx1"/>
              </a:buClr>
              <a:buFont typeface="Wingdings" pitchFamily="2" charset="2"/>
              <a:buNone/>
            </a:pPr>
            <a:r>
              <a:rPr lang="en-US" sz="1800" b="1" dirty="0" smtClean="0"/>
              <a:t>Golden opportunities for science!</a:t>
            </a:r>
          </a:p>
          <a:p>
            <a:endParaRPr lang="en-US" dirty="0" smtClean="0"/>
          </a:p>
        </p:txBody>
      </p:sp>
      <p:pic>
        <p:nvPicPr>
          <p:cNvPr id="1026"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grpSp>
        <p:nvGrpSpPr>
          <p:cNvPr id="6" name="Group 4"/>
          <p:cNvGrpSpPr>
            <a:grpSpLocks/>
          </p:cNvGrpSpPr>
          <p:nvPr/>
        </p:nvGrpSpPr>
        <p:grpSpPr bwMode="auto">
          <a:xfrm>
            <a:off x="6271404" y="2139352"/>
            <a:ext cx="2156604" cy="4726586"/>
            <a:chOff x="4264" y="0"/>
            <a:chExt cx="1496" cy="4325"/>
          </a:xfrm>
        </p:grpSpPr>
        <p:pic>
          <p:nvPicPr>
            <p:cNvPr id="7" name="Picture 5" descr="MPj04037050000[1]"/>
            <p:cNvPicPr>
              <a:picLocks noChangeAspect="1" noChangeArrowheads="1"/>
            </p:cNvPicPr>
            <p:nvPr/>
          </p:nvPicPr>
          <p:blipFill>
            <a:blip r:embed="rId4" cstate="print"/>
            <a:srcRect/>
            <a:stretch>
              <a:fillRect/>
            </a:stretch>
          </p:blipFill>
          <p:spPr bwMode="auto">
            <a:xfrm>
              <a:off x="4264" y="2453"/>
              <a:ext cx="1496" cy="1872"/>
            </a:xfrm>
            <a:prstGeom prst="rect">
              <a:avLst/>
            </a:prstGeom>
            <a:noFill/>
          </p:spPr>
        </p:pic>
        <p:pic>
          <p:nvPicPr>
            <p:cNvPr id="8" name="Picture 6" descr="MPj04074910000[1]"/>
            <p:cNvPicPr>
              <a:picLocks noChangeAspect="1" noChangeArrowheads="1"/>
            </p:cNvPicPr>
            <p:nvPr/>
          </p:nvPicPr>
          <p:blipFill>
            <a:blip r:embed="rId5" cstate="print"/>
            <a:srcRect/>
            <a:stretch>
              <a:fillRect/>
            </a:stretch>
          </p:blipFill>
          <p:spPr bwMode="auto">
            <a:xfrm>
              <a:off x="4272" y="0"/>
              <a:ext cx="1488" cy="1471"/>
            </a:xfrm>
            <a:prstGeom prst="rect">
              <a:avLst/>
            </a:prstGeom>
            <a:noFill/>
          </p:spPr>
        </p:pic>
        <p:pic>
          <p:nvPicPr>
            <p:cNvPr id="9" name="Picture 7" descr="MPj04075490000[1]"/>
            <p:cNvPicPr>
              <a:picLocks noChangeAspect="1" noChangeArrowheads="1"/>
            </p:cNvPicPr>
            <p:nvPr/>
          </p:nvPicPr>
          <p:blipFill>
            <a:blip r:embed="rId6" cstate="print"/>
            <a:srcRect/>
            <a:stretch>
              <a:fillRect/>
            </a:stretch>
          </p:blipFill>
          <p:spPr bwMode="auto">
            <a:xfrm>
              <a:off x="4272" y="1392"/>
              <a:ext cx="1488" cy="864"/>
            </a:xfrm>
            <a:prstGeom prst="rect">
              <a:avLst/>
            </a:prstGeom>
            <a:noFill/>
          </p:spPr>
        </p:pic>
        <p:pic>
          <p:nvPicPr>
            <p:cNvPr id="10" name="Picture 8" descr="MPj04024790000[1]"/>
            <p:cNvPicPr>
              <a:picLocks noChangeAspect="1" noChangeArrowheads="1"/>
            </p:cNvPicPr>
            <p:nvPr/>
          </p:nvPicPr>
          <p:blipFill>
            <a:blip r:embed="rId7" cstate="print"/>
            <a:srcRect/>
            <a:stretch>
              <a:fillRect/>
            </a:stretch>
          </p:blipFill>
          <p:spPr bwMode="auto">
            <a:xfrm>
              <a:off x="4272" y="2880"/>
              <a:ext cx="1488" cy="768"/>
            </a:xfrm>
            <a:prstGeom prst="rect">
              <a:avLst/>
            </a:prstGeom>
            <a:noFill/>
          </p:spPr>
        </p:pic>
        <p:pic>
          <p:nvPicPr>
            <p:cNvPr id="11" name="Picture 9" descr="MPj03373480000[1]"/>
            <p:cNvPicPr>
              <a:picLocks noChangeAspect="1" noChangeArrowheads="1"/>
            </p:cNvPicPr>
            <p:nvPr/>
          </p:nvPicPr>
          <p:blipFill>
            <a:blip r:embed="rId8" cstate="print"/>
            <a:srcRect/>
            <a:stretch>
              <a:fillRect/>
            </a:stretch>
          </p:blipFill>
          <p:spPr bwMode="auto">
            <a:xfrm>
              <a:off x="4272" y="2112"/>
              <a:ext cx="1488" cy="864"/>
            </a:xfrm>
            <a:prstGeom prst="rect">
              <a:avLst/>
            </a:prstGeom>
            <a:noFill/>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Progress Reports (continued)</a:t>
            </a:r>
            <a:endParaRPr lang="en-US" sz="1800" dirty="0"/>
          </a:p>
        </p:txBody>
      </p:sp>
      <p:sp>
        <p:nvSpPr>
          <p:cNvPr id="3" name="Content Placeholder 2"/>
          <p:cNvSpPr>
            <a:spLocks noGrp="1"/>
          </p:cNvSpPr>
          <p:nvPr>
            <p:ph idx="1"/>
          </p:nvPr>
        </p:nvSpPr>
        <p:spPr/>
        <p:txBody>
          <a:bodyPr/>
          <a:lstStyle/>
          <a:p>
            <a:pPr>
              <a:buFont typeface="Arial"/>
              <a:buChar char="•"/>
            </a:pPr>
            <a:r>
              <a:rPr lang="en-US" dirty="0" smtClean="0"/>
              <a:t>For each foreign performance site you will provide:</a:t>
            </a:r>
          </a:p>
          <a:p>
            <a:pPr lvl="1"/>
            <a:r>
              <a:rPr lang="en-US" sz="2100" dirty="0" smtClean="0"/>
              <a:t>Collaborator name</a:t>
            </a:r>
          </a:p>
          <a:p>
            <a:pPr lvl="1"/>
            <a:r>
              <a:rPr lang="en-US" sz="2100" dirty="0" smtClean="0"/>
              <a:t>Institution name and address</a:t>
            </a:r>
          </a:p>
          <a:p>
            <a:pPr lvl="1"/>
            <a:r>
              <a:rPr lang="en-US" sz="2100" dirty="0" smtClean="0"/>
              <a:t>Phone and email</a:t>
            </a:r>
          </a:p>
          <a:p>
            <a:pPr lvl="1"/>
            <a:r>
              <a:rPr lang="en-US" sz="2100" dirty="0" smtClean="0"/>
              <a:t>Federal Wide Assurance (if involves human subjects)</a:t>
            </a:r>
          </a:p>
          <a:p>
            <a:pPr lvl="1"/>
            <a:r>
              <a:rPr lang="en-US" sz="2100" dirty="0" smtClean="0"/>
              <a:t>Animal Assurance (if involves animal subjects)</a:t>
            </a:r>
          </a:p>
          <a:p>
            <a:pPr lvl="1"/>
            <a:r>
              <a:rPr lang="en-US" sz="2100" dirty="0" smtClean="0"/>
              <a:t>Estimated total cost at country level</a:t>
            </a:r>
          </a:p>
          <a:p>
            <a:endParaRPr lang="en-US" sz="2300" dirty="0" smtClean="0"/>
          </a:p>
          <a:p>
            <a:r>
              <a:rPr lang="en-US" dirty="0" smtClean="0"/>
              <a:t>Make sure to request NIH prior approval for any new foreign performance site during the life of the project.</a:t>
            </a:r>
          </a:p>
          <a:p>
            <a:endParaRPr lang="en-US" dirty="0" smtClean="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Progress Reports (continued)</a:t>
            </a:r>
            <a:endParaRPr lang="en-US" sz="1800" dirty="0"/>
          </a:p>
        </p:txBody>
      </p:sp>
      <p:sp>
        <p:nvSpPr>
          <p:cNvPr id="3" name="Content Placeholder 2"/>
          <p:cNvSpPr>
            <a:spLocks noGrp="1"/>
          </p:cNvSpPr>
          <p:nvPr>
            <p:ph idx="1"/>
          </p:nvPr>
        </p:nvSpPr>
        <p:spPr/>
        <p:txBody>
          <a:bodyPr/>
          <a:lstStyle/>
          <a:p>
            <a:r>
              <a:rPr lang="en-US" dirty="0" smtClean="0"/>
              <a:t>What slows down the award process:</a:t>
            </a:r>
          </a:p>
          <a:p>
            <a:pPr lvl="1"/>
            <a:endParaRPr lang="en-US" sz="1000" dirty="0" smtClean="0"/>
          </a:p>
          <a:p>
            <a:pPr lvl="1"/>
            <a:r>
              <a:rPr lang="en-US" sz="2100" dirty="0" smtClean="0"/>
              <a:t>Lack of, or slow, response to inquiries</a:t>
            </a:r>
          </a:p>
          <a:p>
            <a:pPr lvl="1"/>
            <a:r>
              <a:rPr lang="en-US" sz="2100" dirty="0" smtClean="0"/>
              <a:t>Updated SAM registration</a:t>
            </a:r>
          </a:p>
          <a:p>
            <a:pPr lvl="1"/>
            <a:r>
              <a:rPr lang="en-US" sz="2100" dirty="0" smtClean="0"/>
              <a:t>Delays sending essential information:</a:t>
            </a:r>
          </a:p>
          <a:p>
            <a:pPr lvl="2"/>
            <a:r>
              <a:rPr lang="en-US" sz="2000" dirty="0" smtClean="0"/>
              <a:t>IRB approvals</a:t>
            </a:r>
          </a:p>
          <a:p>
            <a:pPr lvl="2"/>
            <a:r>
              <a:rPr lang="en-US" sz="2000" dirty="0" smtClean="0"/>
              <a:t>IACUC approvals</a:t>
            </a:r>
          </a:p>
          <a:p>
            <a:pPr lvl="2"/>
            <a:r>
              <a:rPr lang="en-US" sz="2000" dirty="0" smtClean="0"/>
              <a:t>Certification of education on human subjects (new key)</a:t>
            </a:r>
          </a:p>
          <a:p>
            <a:pPr lvl="2"/>
            <a:r>
              <a:rPr lang="en-US" sz="2000" dirty="0" smtClean="0"/>
              <a:t>Other support</a:t>
            </a:r>
          </a:p>
          <a:p>
            <a:pPr lvl="1"/>
            <a:r>
              <a:rPr lang="en-US" sz="2100" dirty="0" smtClean="0"/>
              <a:t>Info sent without identification (e.g. grant number)</a:t>
            </a:r>
          </a:p>
          <a:p>
            <a:pPr lvl="1"/>
            <a:r>
              <a:rPr lang="en-US" sz="2100" dirty="0" smtClean="0"/>
              <a:t>Lack of institutional signatures</a:t>
            </a:r>
          </a:p>
          <a:p>
            <a:pPr>
              <a:buNone/>
            </a:pPr>
            <a:endParaRPr lang="en-US" sz="2100" dirty="0" smtClean="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Progress Reports (continued)</a:t>
            </a:r>
            <a:endParaRPr lang="en-US" sz="1800" dirty="0"/>
          </a:p>
        </p:txBody>
      </p:sp>
      <p:sp>
        <p:nvSpPr>
          <p:cNvPr id="3" name="Content Placeholder 2"/>
          <p:cNvSpPr>
            <a:spLocks noGrp="1"/>
          </p:cNvSpPr>
          <p:nvPr>
            <p:ph idx="1"/>
          </p:nvPr>
        </p:nvSpPr>
        <p:spPr/>
        <p:txBody>
          <a:bodyPr/>
          <a:lstStyle/>
          <a:p>
            <a:r>
              <a:rPr lang="en-US" dirty="0" smtClean="0"/>
              <a:t>What else slows down the award process:</a:t>
            </a:r>
          </a:p>
          <a:p>
            <a:pPr lvl="1"/>
            <a:endParaRPr lang="en-US" sz="1000" dirty="0" smtClean="0"/>
          </a:p>
          <a:p>
            <a:pPr lvl="1"/>
            <a:r>
              <a:rPr lang="en-US" sz="2100" dirty="0" smtClean="0"/>
              <a:t>Budgets with inadequate justification</a:t>
            </a:r>
          </a:p>
          <a:p>
            <a:pPr lvl="1"/>
            <a:r>
              <a:rPr lang="en-US" sz="2100" dirty="0" smtClean="0"/>
              <a:t>Other support for an individual that adds up to more than 100% or more than 12 person months per year</a:t>
            </a:r>
          </a:p>
          <a:p>
            <a:pPr lvl="1"/>
            <a:r>
              <a:rPr lang="en-US" sz="2100" dirty="0" smtClean="0"/>
              <a:t>Missing information for key personnel</a:t>
            </a:r>
          </a:p>
          <a:p>
            <a:pPr lvl="1"/>
            <a:r>
              <a:rPr lang="en-US" sz="2100" dirty="0" smtClean="0"/>
              <a:t>Calculations of F&amp;A that do not make sense</a:t>
            </a:r>
          </a:p>
          <a:p>
            <a:pPr lvl="1"/>
            <a:r>
              <a:rPr lang="en-US" sz="2100" dirty="0" smtClean="0"/>
              <a:t>Out of date IRB/IACUC approvals</a:t>
            </a:r>
          </a:p>
          <a:p>
            <a:pPr lvl="1"/>
            <a:r>
              <a:rPr lang="en-US" sz="2100" dirty="0" smtClean="0"/>
              <a:t>Lack of population data for clinical grants</a:t>
            </a:r>
          </a:p>
          <a:p>
            <a:pPr lvl="1"/>
            <a:r>
              <a:rPr lang="en-US" sz="2100" dirty="0" smtClean="0"/>
              <a:t>Requesting prior approval when not required</a:t>
            </a:r>
          </a:p>
          <a:p>
            <a:pPr>
              <a:buNone/>
            </a:pPr>
            <a:endParaRPr lang="en-US" sz="2100" dirty="0" smtClean="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Items of Cost</a:t>
            </a:r>
            <a:endParaRPr lang="en-US" sz="1800" dirty="0"/>
          </a:p>
        </p:txBody>
      </p:sp>
      <p:sp>
        <p:nvSpPr>
          <p:cNvPr id="3" name="Content Placeholder 2"/>
          <p:cNvSpPr>
            <a:spLocks noGrp="1"/>
          </p:cNvSpPr>
          <p:nvPr>
            <p:ph idx="1"/>
          </p:nvPr>
        </p:nvSpPr>
        <p:spPr/>
        <p:txBody>
          <a:bodyPr/>
          <a:lstStyle/>
          <a:p>
            <a:r>
              <a:rPr lang="en-US" dirty="0" smtClean="0"/>
              <a:t>Cost considerations</a:t>
            </a:r>
          </a:p>
          <a:p>
            <a:pPr lvl="1">
              <a:buNone/>
            </a:pPr>
            <a:endParaRPr lang="en-US" sz="1000" dirty="0" smtClean="0"/>
          </a:p>
          <a:p>
            <a:pPr lvl="1"/>
            <a:r>
              <a:rPr lang="en-US" sz="2100" dirty="0" smtClean="0"/>
              <a:t>Direct costs versus indirect costs:</a:t>
            </a:r>
          </a:p>
          <a:p>
            <a:pPr lvl="2"/>
            <a:r>
              <a:rPr lang="en-US" sz="2000" dirty="0" smtClean="0"/>
              <a:t>Foreign institutions receive limited F&amp;A (8%).</a:t>
            </a:r>
          </a:p>
          <a:p>
            <a:pPr lvl="2"/>
            <a:r>
              <a:rPr lang="en-US" sz="2000" dirty="0" smtClean="0"/>
              <a:t>Limited F&amp;A is to support the cost of NIH compliance.</a:t>
            </a:r>
          </a:p>
          <a:p>
            <a:pPr lvl="2"/>
            <a:r>
              <a:rPr lang="en-US" sz="2000" dirty="0" smtClean="0"/>
              <a:t>Indirect costs may able to be supported as direct costs according to written and consistent procedures.</a:t>
            </a:r>
          </a:p>
          <a:p>
            <a:pPr lvl="1"/>
            <a:r>
              <a:rPr lang="en-US" sz="2100" dirty="0" smtClean="0"/>
              <a:t>Minor alteration &amp; renovation costs are allowed (&lt;$500K).</a:t>
            </a:r>
          </a:p>
          <a:p>
            <a:pPr lvl="1"/>
            <a:r>
              <a:rPr lang="en-US" sz="2100" dirty="0" smtClean="0"/>
              <a:t>Create an equipment policy or use NIH’s definition.</a:t>
            </a:r>
          </a:p>
          <a:p>
            <a:pPr lvl="1"/>
            <a:r>
              <a:rPr lang="en-US" sz="2100" dirty="0" smtClean="0"/>
              <a:t>Red flags: Travel, conferences, meals, honoraria</a:t>
            </a:r>
          </a:p>
          <a:p>
            <a:pPr lvl="1"/>
            <a:r>
              <a:rPr lang="en-US" sz="2100" dirty="0" smtClean="0"/>
              <a:t>Reminders: Audit and pre-award costs are allowable</a:t>
            </a:r>
            <a:endParaRPr lang="en-US" dirty="0" smtClean="0"/>
          </a:p>
          <a:p>
            <a:endParaRPr lang="en-US" sz="1000" dirty="0" smtClean="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Administrative Requirements</a:t>
            </a:r>
            <a:endParaRPr lang="en-US" sz="1800" dirty="0"/>
          </a:p>
        </p:txBody>
      </p:sp>
      <p:sp>
        <p:nvSpPr>
          <p:cNvPr id="3" name="Content Placeholder 2"/>
          <p:cNvSpPr>
            <a:spLocks noGrp="1"/>
          </p:cNvSpPr>
          <p:nvPr>
            <p:ph idx="1"/>
          </p:nvPr>
        </p:nvSpPr>
        <p:spPr/>
        <p:txBody>
          <a:bodyPr/>
          <a:lstStyle/>
          <a:p>
            <a:r>
              <a:rPr lang="en-US" dirty="0" smtClean="0"/>
              <a:t>In general, the NIH grantees are allowed a certain degree of latitude to </a:t>
            </a:r>
            <a:r>
              <a:rPr lang="en-US" dirty="0" err="1" smtClean="0"/>
              <a:t>rebudget</a:t>
            </a:r>
            <a:r>
              <a:rPr lang="en-US" dirty="0" smtClean="0"/>
              <a:t> within and between budget categories to meet  unanticipated needs and to make other types of post-award changes.  </a:t>
            </a:r>
          </a:p>
          <a:p>
            <a:pPr lvl="1"/>
            <a:r>
              <a:rPr lang="en-US" sz="2100" dirty="0" smtClean="0"/>
              <a:t>Some changes may be made at grantee’s discretion. </a:t>
            </a:r>
          </a:p>
          <a:p>
            <a:pPr lvl="1"/>
            <a:r>
              <a:rPr lang="en-US" sz="2100" dirty="0" smtClean="0"/>
              <a:t>Some changes require NIH prior written approval.</a:t>
            </a:r>
          </a:p>
          <a:p>
            <a:pPr>
              <a:buNone/>
            </a:pPr>
            <a:r>
              <a:rPr lang="en-US" dirty="0" smtClean="0"/>
              <a:t>  </a:t>
            </a:r>
          </a:p>
          <a:p>
            <a:r>
              <a:rPr lang="en-US" dirty="0" smtClean="0"/>
              <a:t>Degrees of discretion permitted vary by type of grant, grantee, and coverage by special initiative. </a:t>
            </a:r>
          </a:p>
          <a:p>
            <a:pPr lvl="1"/>
            <a:endParaRPr lang="en-US" sz="2100" dirty="0" smtClean="0"/>
          </a:p>
          <a:p>
            <a:endParaRPr lang="en-US" dirty="0" smtClean="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Administrative Requirements</a:t>
            </a:r>
            <a:endParaRPr lang="en-US" sz="1800" dirty="0"/>
          </a:p>
        </p:txBody>
      </p:sp>
      <p:sp>
        <p:nvSpPr>
          <p:cNvPr id="3" name="Content Placeholder 2"/>
          <p:cNvSpPr>
            <a:spLocks noGrp="1"/>
          </p:cNvSpPr>
          <p:nvPr>
            <p:ph idx="1"/>
          </p:nvPr>
        </p:nvSpPr>
        <p:spPr/>
        <p:txBody>
          <a:bodyPr/>
          <a:lstStyle/>
          <a:p>
            <a:pPr marL="339725" indent="-339725" eaLnBrk="0" hangingPunct="0">
              <a:spcBef>
                <a:spcPct val="0"/>
              </a:spcBef>
              <a:buSzTx/>
            </a:pPr>
            <a:r>
              <a:rPr lang="en-US" dirty="0" smtClean="0">
                <a:latin typeface="Arial" charset="0"/>
                <a:cs typeface="Times New Roman" pitchFamily="18" charset="0"/>
              </a:rPr>
              <a:t>Actions that Require Prior Approval</a:t>
            </a:r>
          </a:p>
          <a:p>
            <a:pPr marL="854075" lvl="1" eaLnBrk="0" hangingPunct="0">
              <a:spcBef>
                <a:spcPct val="0"/>
              </a:spcBef>
            </a:pPr>
            <a:endParaRPr lang="en-US" dirty="0" smtClean="0">
              <a:latin typeface="Arial" charset="0"/>
            </a:endParaRPr>
          </a:p>
          <a:p>
            <a:pPr marL="854075" lvl="1" eaLnBrk="0" hangingPunct="0">
              <a:spcBef>
                <a:spcPct val="0"/>
              </a:spcBef>
            </a:pPr>
            <a:r>
              <a:rPr lang="en-US" sz="2100" dirty="0" smtClean="0">
                <a:latin typeface="Arial" charset="0"/>
              </a:rPr>
              <a:t>Change in scope</a:t>
            </a:r>
          </a:p>
          <a:p>
            <a:pPr marL="854075" lvl="1">
              <a:spcBef>
                <a:spcPct val="0"/>
              </a:spcBef>
            </a:pPr>
            <a:r>
              <a:rPr lang="en-US" sz="2100" dirty="0" smtClean="0">
                <a:latin typeface="Arial" charset="0"/>
              </a:rPr>
              <a:t>Pre-award costs (&gt;90 days prior to start date)</a:t>
            </a:r>
          </a:p>
          <a:p>
            <a:pPr marL="854075" lvl="1">
              <a:spcBef>
                <a:spcPct val="0"/>
              </a:spcBef>
            </a:pPr>
            <a:r>
              <a:rPr lang="en-US" sz="2100" dirty="0" smtClean="0">
                <a:latin typeface="Arial" charset="0"/>
              </a:rPr>
              <a:t>Change in key personnel</a:t>
            </a:r>
          </a:p>
          <a:p>
            <a:pPr marL="854075" lvl="1">
              <a:spcBef>
                <a:spcPct val="0"/>
              </a:spcBef>
            </a:pPr>
            <a:r>
              <a:rPr lang="en-US" sz="2100" dirty="0" smtClean="0">
                <a:latin typeface="Arial" charset="0"/>
              </a:rPr>
              <a:t>Change of grantee organization</a:t>
            </a:r>
          </a:p>
          <a:p>
            <a:pPr marL="854075" lvl="1">
              <a:spcBef>
                <a:spcPct val="0"/>
              </a:spcBef>
            </a:pPr>
            <a:r>
              <a:rPr lang="en-US" sz="2100" dirty="0" smtClean="0">
                <a:latin typeface="Arial" charset="0"/>
              </a:rPr>
              <a:t>Change in PI status</a:t>
            </a:r>
          </a:p>
          <a:p>
            <a:pPr marL="854075" lvl="1">
              <a:spcBef>
                <a:spcPct val="0"/>
              </a:spcBef>
            </a:pPr>
            <a:r>
              <a:rPr lang="en-US" sz="2100" dirty="0" smtClean="0">
                <a:latin typeface="Arial" charset="0"/>
              </a:rPr>
              <a:t>Addition of a foreign component</a:t>
            </a:r>
          </a:p>
          <a:p>
            <a:pPr marL="854075" lvl="1">
              <a:spcBef>
                <a:spcPct val="0"/>
              </a:spcBef>
            </a:pPr>
            <a:r>
              <a:rPr lang="en-US" sz="2100" dirty="0" smtClean="0">
                <a:latin typeface="Arial" charset="0"/>
              </a:rPr>
              <a:t>Changes to award terms, conditions or restrictions</a:t>
            </a:r>
          </a:p>
          <a:p>
            <a:pPr marL="854075" lvl="1">
              <a:spcBef>
                <a:spcPct val="0"/>
              </a:spcBef>
            </a:pPr>
            <a:r>
              <a:rPr lang="en-US" sz="2100" dirty="0" smtClean="0">
                <a:latin typeface="Arial" charset="0"/>
              </a:rPr>
              <a:t>Extension of final budget period without additional funds (after first extension)</a:t>
            </a:r>
          </a:p>
          <a:p>
            <a:pPr marL="854075" lvl="1">
              <a:spcBef>
                <a:spcPct val="0"/>
              </a:spcBef>
            </a:pPr>
            <a:endParaRPr lang="en-US" sz="2100" dirty="0" smtClean="0">
              <a:latin typeface="Arial" charset="0"/>
            </a:endParaRPr>
          </a:p>
          <a:p>
            <a:pPr marL="854075" lvl="1">
              <a:spcBef>
                <a:spcPct val="0"/>
              </a:spcBef>
            </a:pPr>
            <a:endParaRPr lang="en-US" dirty="0" smtClean="0">
              <a:latin typeface="Arial" charset="0"/>
              <a:cs typeface="Times New Roman" pitchFamily="18" charset="0"/>
            </a:endParaRPr>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Administrative Requirements</a:t>
            </a:r>
            <a:endParaRPr lang="en-US" sz="1800" dirty="0"/>
          </a:p>
        </p:txBody>
      </p:sp>
      <p:sp>
        <p:nvSpPr>
          <p:cNvPr id="3" name="Content Placeholder 2"/>
          <p:cNvSpPr>
            <a:spLocks noGrp="1"/>
          </p:cNvSpPr>
          <p:nvPr>
            <p:ph idx="1"/>
          </p:nvPr>
        </p:nvSpPr>
        <p:spPr/>
        <p:txBody>
          <a:bodyPr/>
          <a:lstStyle/>
          <a:p>
            <a:pPr marL="339725" indent="-339725" eaLnBrk="0" hangingPunct="0">
              <a:lnSpc>
                <a:spcPct val="80000"/>
              </a:lnSpc>
              <a:spcBef>
                <a:spcPct val="0"/>
              </a:spcBef>
              <a:buSzPct val="100000"/>
            </a:pPr>
            <a:r>
              <a:rPr lang="en-US" dirty="0" smtClean="0">
                <a:latin typeface="Arial" charset="0"/>
                <a:cs typeface="Times New Roman" pitchFamily="18" charset="0"/>
              </a:rPr>
              <a:t>Change in scope</a:t>
            </a:r>
          </a:p>
          <a:p>
            <a:pPr marL="339725" indent="-339725" eaLnBrk="0" hangingPunct="0">
              <a:lnSpc>
                <a:spcPct val="80000"/>
              </a:lnSpc>
              <a:spcBef>
                <a:spcPct val="0"/>
              </a:spcBef>
              <a:buClr>
                <a:schemeClr val="folHlink"/>
              </a:buClr>
              <a:buSzPct val="65000"/>
              <a:buFont typeface="Wingdings" pitchFamily="2" charset="2"/>
              <a:buNone/>
            </a:pPr>
            <a:endParaRPr lang="en-US" dirty="0" smtClean="0">
              <a:latin typeface="Arial" charset="0"/>
              <a:cs typeface="Times New Roman" pitchFamily="18" charset="0"/>
            </a:endParaRPr>
          </a:p>
          <a:p>
            <a:pPr marL="739775" lvl="1" indent="-339725">
              <a:lnSpc>
                <a:spcPct val="80000"/>
              </a:lnSpc>
              <a:spcBef>
                <a:spcPct val="0"/>
              </a:spcBef>
            </a:pPr>
            <a:r>
              <a:rPr lang="en-US" sz="1900" dirty="0" smtClean="0">
                <a:latin typeface="Arial" charset="0"/>
              </a:rPr>
              <a:t>In general, the grantee may make changes to the </a:t>
            </a:r>
            <a:r>
              <a:rPr lang="en-US" sz="2100" dirty="0" smtClean="0">
                <a:latin typeface="Arial" charset="0"/>
              </a:rPr>
              <a:t>methodology, approach and other aspects of the project objectives. </a:t>
            </a:r>
          </a:p>
          <a:p>
            <a:pPr marL="739775" lvl="1" indent="-339725">
              <a:lnSpc>
                <a:spcPct val="80000"/>
              </a:lnSpc>
              <a:spcBef>
                <a:spcPct val="0"/>
              </a:spcBef>
            </a:pPr>
            <a:endParaRPr lang="en-US" sz="2100" dirty="0" smtClean="0">
              <a:latin typeface="Arial" charset="0"/>
            </a:endParaRPr>
          </a:p>
          <a:p>
            <a:pPr marL="739775" lvl="1" indent="-339725">
              <a:lnSpc>
                <a:spcPct val="80000"/>
              </a:lnSpc>
              <a:spcBef>
                <a:spcPct val="0"/>
              </a:spcBef>
            </a:pPr>
            <a:r>
              <a:rPr lang="en-US" sz="2100" dirty="0" smtClean="0">
                <a:latin typeface="Arial" charset="0"/>
              </a:rPr>
              <a:t>The grantee, however, must obtain prior approval from the NIH for changes in scope, direction, type of training, or other areas that constitute a significant change from the aims, objectives, or purposes of the approved project. </a:t>
            </a:r>
          </a:p>
          <a:p>
            <a:pPr marL="739775" lvl="1" indent="-339725">
              <a:lnSpc>
                <a:spcPct val="80000"/>
              </a:lnSpc>
              <a:spcBef>
                <a:spcPct val="0"/>
              </a:spcBef>
            </a:pPr>
            <a:endParaRPr lang="en-US" sz="2100" dirty="0" smtClean="0">
              <a:latin typeface="Arial" charset="0"/>
            </a:endParaRPr>
          </a:p>
          <a:p>
            <a:pPr marL="739775" lvl="1" indent="-339725">
              <a:lnSpc>
                <a:spcPct val="80000"/>
              </a:lnSpc>
              <a:spcBef>
                <a:spcPct val="0"/>
              </a:spcBef>
            </a:pPr>
            <a:r>
              <a:rPr lang="en-US" sz="2100" dirty="0" smtClean="0">
                <a:latin typeface="Arial" charset="0"/>
              </a:rPr>
              <a:t>The grantee must make the initial determination of the significance of a change, and should consult with the appropriate NIH Grants Management Officer as needed. </a:t>
            </a:r>
          </a:p>
          <a:p>
            <a:pPr marL="854075" lvl="1" eaLnBrk="0" hangingPunct="0">
              <a:spcBef>
                <a:spcPct val="0"/>
              </a:spcBef>
            </a:pPr>
            <a:endParaRPr lang="en-US" dirty="0" smtClean="0">
              <a:latin typeface="Arial" charset="0"/>
            </a:endParaRPr>
          </a:p>
          <a:p>
            <a:pPr marL="854075" lvl="1">
              <a:spcBef>
                <a:spcPct val="0"/>
              </a:spcBef>
            </a:pPr>
            <a:endParaRPr lang="en-US" sz="2100" dirty="0" smtClean="0">
              <a:latin typeface="Arial" charset="0"/>
            </a:endParaRPr>
          </a:p>
          <a:p>
            <a:pPr marL="854075" lvl="1">
              <a:spcBef>
                <a:spcPct val="0"/>
              </a:spcBef>
            </a:pPr>
            <a:endParaRPr lang="en-US" dirty="0" smtClean="0">
              <a:latin typeface="Arial" charset="0"/>
              <a:cs typeface="Times New Roman" pitchFamily="18" charset="0"/>
            </a:endParaRPr>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Administrative Requirements</a:t>
            </a:r>
            <a:endParaRPr lang="en-US" sz="1800" dirty="0"/>
          </a:p>
        </p:txBody>
      </p:sp>
      <p:sp>
        <p:nvSpPr>
          <p:cNvPr id="3" name="Content Placeholder 2"/>
          <p:cNvSpPr>
            <a:spLocks noGrp="1"/>
          </p:cNvSpPr>
          <p:nvPr>
            <p:ph idx="1"/>
          </p:nvPr>
        </p:nvSpPr>
        <p:spPr/>
        <p:txBody>
          <a:bodyPr/>
          <a:lstStyle/>
          <a:p>
            <a:pPr marL="339725" indent="-339725">
              <a:spcBef>
                <a:spcPct val="0"/>
              </a:spcBef>
            </a:pPr>
            <a:r>
              <a:rPr lang="en-US" dirty="0" smtClean="0">
                <a:latin typeface="Arial" charset="0"/>
              </a:rPr>
              <a:t>Actions likely to be considered a change in scope include, but are not limited to: </a:t>
            </a:r>
          </a:p>
          <a:p>
            <a:pPr marL="339725" indent="-339725">
              <a:spcBef>
                <a:spcPct val="0"/>
              </a:spcBef>
              <a:buClr>
                <a:schemeClr val="folHlink"/>
              </a:buClr>
              <a:buFont typeface="Wingdings" pitchFamily="2" charset="2"/>
              <a:buNone/>
            </a:pPr>
            <a:endParaRPr lang="en-US" sz="1000" dirty="0" smtClean="0">
              <a:latin typeface="Arial" charset="0"/>
            </a:endParaRPr>
          </a:p>
          <a:p>
            <a:pPr marL="739775" lvl="1" indent="-339725">
              <a:spcBef>
                <a:spcPct val="0"/>
              </a:spcBef>
            </a:pPr>
            <a:r>
              <a:rPr lang="en-US" sz="2100" dirty="0" smtClean="0">
                <a:latin typeface="Arial" charset="0"/>
              </a:rPr>
              <a:t>Change in the specific aims</a:t>
            </a:r>
          </a:p>
          <a:p>
            <a:pPr marL="739775" lvl="1" indent="-339725">
              <a:spcBef>
                <a:spcPct val="0"/>
              </a:spcBef>
            </a:pPr>
            <a:r>
              <a:rPr lang="en-US" sz="2100" dirty="0" smtClean="0">
                <a:latin typeface="Arial" charset="0"/>
              </a:rPr>
              <a:t>Change in research from one disease area to another</a:t>
            </a:r>
          </a:p>
          <a:p>
            <a:pPr marL="739775" lvl="1" indent="-339725">
              <a:spcBef>
                <a:spcPct val="0"/>
              </a:spcBef>
            </a:pPr>
            <a:r>
              <a:rPr lang="en-US" sz="2100" dirty="0" smtClean="0">
                <a:latin typeface="Arial" charset="0"/>
              </a:rPr>
              <a:t>Change from the approved use of research subjects </a:t>
            </a:r>
          </a:p>
          <a:p>
            <a:pPr marL="739775" lvl="1" indent="-339725">
              <a:spcBef>
                <a:spcPct val="0"/>
              </a:spcBef>
            </a:pPr>
            <a:r>
              <a:rPr lang="en-US" sz="2100" dirty="0" smtClean="0">
                <a:latin typeface="Arial" charset="0"/>
              </a:rPr>
              <a:t>Substitution of one animal model for another </a:t>
            </a:r>
          </a:p>
          <a:p>
            <a:pPr marL="739775" lvl="1" indent="-339725">
              <a:spcBef>
                <a:spcPct val="0"/>
              </a:spcBef>
            </a:pPr>
            <a:r>
              <a:rPr lang="en-US" sz="2100" dirty="0" smtClean="0">
                <a:latin typeface="Arial" charset="0"/>
              </a:rPr>
              <a:t>A clinical hold by the FDA</a:t>
            </a:r>
          </a:p>
          <a:p>
            <a:pPr marL="739775" lvl="1" indent="-339725">
              <a:spcBef>
                <a:spcPct val="0"/>
              </a:spcBef>
            </a:pPr>
            <a:r>
              <a:rPr lang="en-US" sz="2100" dirty="0" smtClean="0">
                <a:latin typeface="Arial" charset="0"/>
              </a:rPr>
              <a:t>Application of a new technology</a:t>
            </a:r>
          </a:p>
          <a:p>
            <a:pPr marL="739775" lvl="1" indent="-339725">
              <a:spcBef>
                <a:spcPct val="0"/>
              </a:spcBef>
            </a:pPr>
            <a:r>
              <a:rPr lang="en-US" sz="2000" dirty="0" smtClean="0">
                <a:latin typeface="Arial" charset="0"/>
              </a:rPr>
              <a:t>Transferring the performance of substantive programmatic work to a new foreign component</a:t>
            </a:r>
          </a:p>
          <a:p>
            <a:pPr marL="739775" lvl="1" indent="-339725">
              <a:spcBef>
                <a:spcPct val="0"/>
              </a:spcBef>
            </a:pPr>
            <a:r>
              <a:rPr lang="en-US" sz="2000" dirty="0" smtClean="0">
                <a:latin typeface="Arial" charset="0"/>
              </a:rPr>
              <a:t>Change in key personnel </a:t>
            </a:r>
          </a:p>
          <a:p>
            <a:pPr marL="739775" lvl="1" indent="-339725">
              <a:spcBef>
                <a:spcPct val="0"/>
              </a:spcBef>
            </a:pPr>
            <a:r>
              <a:rPr lang="en-US" sz="2000" dirty="0" smtClean="0">
                <a:latin typeface="Arial" charset="0"/>
              </a:rPr>
              <a:t>Significant </a:t>
            </a:r>
            <a:r>
              <a:rPr lang="en-US" sz="2000" dirty="0" err="1" smtClean="0">
                <a:latin typeface="Arial" charset="0"/>
              </a:rPr>
              <a:t>rebudgeting</a:t>
            </a:r>
            <a:r>
              <a:rPr lang="en-US" sz="2000" dirty="0" smtClean="0">
                <a:latin typeface="Arial" charset="0"/>
              </a:rPr>
              <a:t>, whether or not the particular expenditure(s) require prior approval</a:t>
            </a:r>
            <a:endParaRPr lang="en-US" sz="1900" dirty="0" smtClean="0">
              <a:latin typeface="Arial" charset="0"/>
            </a:endParaRPr>
          </a:p>
          <a:p>
            <a:pPr marL="854075" lvl="1" eaLnBrk="0" hangingPunct="0">
              <a:spcBef>
                <a:spcPct val="0"/>
              </a:spcBef>
            </a:pPr>
            <a:endParaRPr lang="en-US" dirty="0" smtClean="0">
              <a:latin typeface="Arial" charset="0"/>
            </a:endParaRPr>
          </a:p>
          <a:p>
            <a:pPr marL="854075" lvl="1">
              <a:spcBef>
                <a:spcPct val="0"/>
              </a:spcBef>
            </a:pPr>
            <a:endParaRPr lang="en-US" sz="2100" dirty="0" smtClean="0">
              <a:latin typeface="Arial" charset="0"/>
            </a:endParaRPr>
          </a:p>
          <a:p>
            <a:pPr marL="854075" lvl="1">
              <a:spcBef>
                <a:spcPct val="0"/>
              </a:spcBef>
            </a:pPr>
            <a:endParaRPr lang="en-US" dirty="0" smtClean="0">
              <a:latin typeface="Arial" charset="0"/>
              <a:cs typeface="Times New Roman" pitchFamily="18" charset="0"/>
            </a:endParaRPr>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Administrative Requirements</a:t>
            </a:r>
            <a:endParaRPr lang="en-US" sz="1800" dirty="0"/>
          </a:p>
        </p:txBody>
      </p:sp>
      <p:sp>
        <p:nvSpPr>
          <p:cNvPr id="3" name="Content Placeholder 2"/>
          <p:cNvSpPr>
            <a:spLocks noGrp="1"/>
          </p:cNvSpPr>
          <p:nvPr>
            <p:ph idx="1"/>
          </p:nvPr>
        </p:nvSpPr>
        <p:spPr/>
        <p:txBody>
          <a:bodyPr/>
          <a:lstStyle/>
          <a:p>
            <a:pPr marL="339725" indent="-339725" eaLnBrk="0" hangingPunct="0">
              <a:spcBef>
                <a:spcPct val="0"/>
              </a:spcBef>
              <a:buSzTx/>
            </a:pPr>
            <a:r>
              <a:rPr lang="en-US" dirty="0" smtClean="0">
                <a:latin typeface="Arial" charset="0"/>
                <a:cs typeface="Times New Roman" pitchFamily="18" charset="0"/>
              </a:rPr>
              <a:t>Process to Request Prior Approval</a:t>
            </a:r>
          </a:p>
          <a:p>
            <a:pPr marL="339725" indent="-339725">
              <a:spcBef>
                <a:spcPct val="0"/>
              </a:spcBef>
              <a:buClr>
                <a:schemeClr val="tx1"/>
              </a:buClr>
              <a:buFont typeface="Wingdings" pitchFamily="2" charset="2"/>
              <a:buChar char="§"/>
            </a:pPr>
            <a:endParaRPr lang="en-US" sz="1000" b="1" dirty="0" smtClean="0">
              <a:latin typeface="Arial" charset="0"/>
            </a:endParaRPr>
          </a:p>
          <a:p>
            <a:pPr marL="854075" lvl="1">
              <a:spcBef>
                <a:spcPct val="0"/>
              </a:spcBef>
            </a:pPr>
            <a:r>
              <a:rPr lang="en-US" sz="2100" dirty="0" smtClean="0">
                <a:latin typeface="Arial" charset="0"/>
              </a:rPr>
              <a:t>Prepare a letter from the PI and signed by the institutional business official.</a:t>
            </a:r>
          </a:p>
          <a:p>
            <a:pPr marL="854075" lvl="1">
              <a:spcBef>
                <a:spcPct val="0"/>
              </a:spcBef>
            </a:pPr>
            <a:r>
              <a:rPr lang="en-US" sz="2100" dirty="0" smtClean="0">
                <a:latin typeface="Arial" charset="0"/>
              </a:rPr>
              <a:t>Include:</a:t>
            </a:r>
          </a:p>
          <a:p>
            <a:pPr marL="1254125" lvl="2">
              <a:spcBef>
                <a:spcPct val="0"/>
              </a:spcBef>
            </a:pPr>
            <a:r>
              <a:rPr lang="en-US" sz="2000" dirty="0" smtClean="0">
                <a:latin typeface="Arial" charset="0"/>
              </a:rPr>
              <a:t>Reason for the change </a:t>
            </a:r>
          </a:p>
          <a:p>
            <a:pPr marL="1254125" lvl="2">
              <a:spcBef>
                <a:spcPct val="0"/>
              </a:spcBef>
            </a:pPr>
            <a:r>
              <a:rPr lang="en-US" sz="2000" dirty="0" smtClean="0">
                <a:latin typeface="Arial" charset="0"/>
              </a:rPr>
              <a:t>Impact on the project activities</a:t>
            </a:r>
          </a:p>
          <a:p>
            <a:pPr marL="1254125" lvl="2">
              <a:spcBef>
                <a:spcPct val="0"/>
              </a:spcBef>
            </a:pPr>
            <a:r>
              <a:rPr lang="en-US" sz="2000" dirty="0" smtClean="0">
                <a:latin typeface="Arial" charset="0"/>
              </a:rPr>
              <a:t>Impact on the project timing</a:t>
            </a:r>
          </a:p>
          <a:p>
            <a:pPr marL="1254125" lvl="2">
              <a:spcBef>
                <a:spcPct val="0"/>
              </a:spcBef>
            </a:pPr>
            <a:r>
              <a:rPr lang="en-US" sz="2000" dirty="0" smtClean="0">
                <a:latin typeface="Arial" charset="0"/>
              </a:rPr>
              <a:t>Impact on the budget</a:t>
            </a:r>
          </a:p>
          <a:p>
            <a:pPr marL="1254125" lvl="2">
              <a:spcBef>
                <a:spcPct val="0"/>
              </a:spcBef>
            </a:pPr>
            <a:r>
              <a:rPr lang="en-US" sz="2000" dirty="0" smtClean="0">
                <a:latin typeface="Arial" charset="0"/>
              </a:rPr>
              <a:t>Supporting documentation </a:t>
            </a:r>
          </a:p>
          <a:p>
            <a:pPr marL="1254125" lvl="2">
              <a:spcBef>
                <a:spcPct val="0"/>
              </a:spcBef>
            </a:pPr>
            <a:r>
              <a:rPr lang="en-US" sz="2000" dirty="0" err="1" smtClean="0">
                <a:latin typeface="Arial" charset="0"/>
              </a:rPr>
              <a:t>Biosketches</a:t>
            </a:r>
            <a:r>
              <a:rPr lang="en-US" sz="2000" dirty="0" smtClean="0">
                <a:latin typeface="Arial" charset="0"/>
              </a:rPr>
              <a:t> and other support if applicable</a:t>
            </a:r>
          </a:p>
          <a:p>
            <a:pPr marL="854075" lvl="1">
              <a:spcBef>
                <a:spcPct val="0"/>
              </a:spcBef>
            </a:pPr>
            <a:r>
              <a:rPr lang="en-US" sz="2100" dirty="0" smtClean="0">
                <a:latin typeface="Arial" charset="0"/>
              </a:rPr>
              <a:t>Send letter to the Grants and Program staff at NIH.</a:t>
            </a:r>
          </a:p>
          <a:p>
            <a:pPr marL="854075" lvl="1">
              <a:spcBef>
                <a:spcPct val="0"/>
              </a:spcBef>
            </a:pPr>
            <a:r>
              <a:rPr lang="en-US" sz="2100" dirty="0" smtClean="0">
                <a:latin typeface="Arial" charset="0"/>
              </a:rPr>
              <a:t>Enact change only if written approval is received from the NIH.</a:t>
            </a:r>
          </a:p>
          <a:p>
            <a:pPr marL="854075" lvl="1">
              <a:spcBef>
                <a:spcPct val="0"/>
              </a:spcBef>
            </a:pPr>
            <a:endParaRPr lang="en-US" dirty="0" smtClean="0">
              <a:latin typeface="Arial" charset="0"/>
              <a:cs typeface="Times New Roman" pitchFamily="18" charset="0"/>
            </a:endParaRPr>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Administrative Requirements</a:t>
            </a:r>
            <a:endParaRPr lang="en-US" sz="1800" dirty="0"/>
          </a:p>
        </p:txBody>
      </p:sp>
      <p:sp>
        <p:nvSpPr>
          <p:cNvPr id="3" name="Content Placeholder 2"/>
          <p:cNvSpPr>
            <a:spLocks noGrp="1"/>
          </p:cNvSpPr>
          <p:nvPr>
            <p:ph idx="1"/>
          </p:nvPr>
        </p:nvSpPr>
        <p:spPr>
          <a:xfrm>
            <a:off x="634041" y="1324155"/>
            <a:ext cx="7772400" cy="4525963"/>
          </a:xfrm>
        </p:spPr>
        <p:txBody>
          <a:bodyPr/>
          <a:lstStyle/>
          <a:p>
            <a:r>
              <a:rPr lang="en-US" dirty="0" smtClean="0"/>
              <a:t>Managing </a:t>
            </a:r>
            <a:r>
              <a:rPr lang="en-US" dirty="0" err="1" smtClean="0"/>
              <a:t>subawardees</a:t>
            </a:r>
            <a:endParaRPr lang="en-US" dirty="0" smtClean="0"/>
          </a:p>
          <a:p>
            <a:pPr lvl="1"/>
            <a:r>
              <a:rPr lang="en-US" sz="2100" dirty="0" smtClean="0"/>
              <a:t>Agreement must be in writing and periodically updated. </a:t>
            </a:r>
          </a:p>
          <a:p>
            <a:pPr lvl="2"/>
            <a:r>
              <a:rPr lang="en-US" sz="2000" dirty="0" smtClean="0"/>
              <a:t>Identification of the responsible individuals</a:t>
            </a:r>
          </a:p>
          <a:p>
            <a:pPr lvl="2"/>
            <a:r>
              <a:rPr lang="en-US" sz="2000" dirty="0" smtClean="0"/>
              <a:t>Procedures for directing and monitoring activities</a:t>
            </a:r>
          </a:p>
          <a:p>
            <a:pPr lvl="2"/>
            <a:r>
              <a:rPr lang="en-US" sz="2000" dirty="0" smtClean="0"/>
              <a:t>Procedures for payment and approval of expenditures</a:t>
            </a:r>
          </a:p>
          <a:p>
            <a:pPr lvl="2"/>
            <a:r>
              <a:rPr lang="en-US" sz="2000" dirty="0" smtClean="0"/>
              <a:t>Policies to be followed, such as travel reimbursement and salaries and fringe benefits</a:t>
            </a:r>
          </a:p>
          <a:p>
            <a:pPr lvl="1"/>
            <a:r>
              <a:rPr lang="en-US" sz="2100" dirty="0" smtClean="0"/>
              <a:t>Communication channels must be clear and consistent.</a:t>
            </a:r>
          </a:p>
          <a:p>
            <a:pPr lvl="1"/>
            <a:r>
              <a:rPr lang="en-US" sz="2100" b="1" dirty="0" smtClean="0"/>
              <a:t>Prime grantee is responsible for </a:t>
            </a:r>
            <a:r>
              <a:rPr lang="en-US" sz="2100" b="1" dirty="0" err="1" smtClean="0"/>
              <a:t>subawardee</a:t>
            </a:r>
            <a:r>
              <a:rPr lang="en-US" sz="2100" b="1" dirty="0" smtClean="0"/>
              <a:t> compliance and for safeguarding U.S. funds</a:t>
            </a:r>
            <a:r>
              <a:rPr lang="en-US" sz="2100" dirty="0" smtClean="0"/>
              <a:t>.</a:t>
            </a:r>
          </a:p>
          <a:p>
            <a:pPr lvl="1"/>
            <a:r>
              <a:rPr lang="en-US" sz="2100" dirty="0" smtClean="0"/>
              <a:t>Arrangements must be consistent with your institutional policy and procedures.</a:t>
            </a:r>
          </a:p>
          <a:p>
            <a:pPr lvl="1">
              <a:buNone/>
            </a:pPr>
            <a:r>
              <a:rPr lang="en-US" sz="2100" u="sng" dirty="0" smtClean="0"/>
              <a:t>Do U.S. Institutions have to use cost-reimbursement to pay Foreign Institutions?</a:t>
            </a:r>
          </a:p>
          <a:p>
            <a:pPr lvl="1"/>
            <a:endParaRPr lang="en-US" sz="2100" dirty="0" smtClean="0"/>
          </a:p>
          <a:p>
            <a:endParaRPr lang="en-US" dirty="0" smtClean="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NIH International Research</a:t>
            </a:r>
            <a:endParaRPr lang="en-US" dirty="0"/>
          </a:p>
        </p:txBody>
      </p:sp>
      <p:sp>
        <p:nvSpPr>
          <p:cNvPr id="5" name="Content Placeholder 4"/>
          <p:cNvSpPr>
            <a:spLocks noGrp="1"/>
          </p:cNvSpPr>
          <p:nvPr>
            <p:ph idx="1"/>
          </p:nvPr>
        </p:nvSpPr>
        <p:spPr>
          <a:xfrm>
            <a:off x="634041" y="2462842"/>
            <a:ext cx="7630064" cy="4395158"/>
          </a:xfrm>
        </p:spPr>
        <p:txBody>
          <a:bodyPr/>
          <a:lstStyle/>
          <a:p>
            <a:pPr>
              <a:buNone/>
            </a:pPr>
            <a:r>
              <a:rPr lang="en-US" sz="4400" dirty="0" smtClean="0"/>
              <a:t>How many countries are involved with NIH funding?</a:t>
            </a:r>
          </a:p>
        </p:txBody>
      </p:sp>
      <p:pic>
        <p:nvPicPr>
          <p:cNvPr id="1026"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Post-Award</a:t>
            </a:r>
            <a:br>
              <a:rPr lang="en-US" dirty="0" smtClean="0"/>
            </a:br>
            <a:r>
              <a:rPr lang="en-US" sz="1800" dirty="0" smtClean="0"/>
              <a:t>Research Subjects</a:t>
            </a:r>
            <a:endParaRPr lang="en-US" sz="1800" dirty="0"/>
          </a:p>
        </p:txBody>
      </p:sp>
      <p:sp>
        <p:nvSpPr>
          <p:cNvPr id="3" name="Content Placeholder 2"/>
          <p:cNvSpPr>
            <a:spLocks noGrp="1"/>
          </p:cNvSpPr>
          <p:nvPr>
            <p:ph idx="1"/>
          </p:nvPr>
        </p:nvSpPr>
        <p:spPr/>
        <p:txBody>
          <a:bodyPr/>
          <a:lstStyle/>
          <a:p>
            <a:r>
              <a:rPr lang="en-US" dirty="0" smtClean="0"/>
              <a:t>Human subjects</a:t>
            </a:r>
          </a:p>
          <a:p>
            <a:pPr lvl="1"/>
            <a:r>
              <a:rPr lang="en-US" sz="2100" dirty="0" smtClean="0"/>
              <a:t>Foreign sites must have a Federal Wide Assurance.</a:t>
            </a:r>
          </a:p>
          <a:p>
            <a:pPr lvl="1"/>
            <a:r>
              <a:rPr lang="en-US" sz="2100" dirty="0" smtClean="0"/>
              <a:t>Foreign sites must have IRB approval annually.</a:t>
            </a:r>
          </a:p>
          <a:p>
            <a:pPr lvl="1"/>
            <a:r>
              <a:rPr lang="en-US" sz="2100" dirty="0" smtClean="0"/>
              <a:t>Foreign sites are subject to the education requirements.</a:t>
            </a:r>
          </a:p>
          <a:p>
            <a:endParaRPr lang="en-US" dirty="0" smtClean="0"/>
          </a:p>
          <a:p>
            <a:r>
              <a:rPr lang="en-US" dirty="0" smtClean="0"/>
              <a:t>Animal subjects</a:t>
            </a:r>
          </a:p>
          <a:p>
            <a:pPr lvl="1"/>
            <a:r>
              <a:rPr lang="en-US" sz="2100" dirty="0" smtClean="0"/>
              <a:t>Foreign sites must have an Animal Welfare Assurance.</a:t>
            </a:r>
          </a:p>
          <a:p>
            <a:pPr lvl="1"/>
            <a:r>
              <a:rPr lang="en-US" sz="2100" dirty="0" smtClean="0"/>
              <a:t>Foreign sites are not required to have IACUC approval.</a:t>
            </a:r>
          </a:p>
          <a:p>
            <a:pPr lvl="1"/>
            <a:r>
              <a:rPr lang="en-US" sz="2100" dirty="0" smtClean="0"/>
              <a:t>Foreign sites are encouraged to follow same standards.</a:t>
            </a:r>
          </a:p>
          <a:p>
            <a:endParaRPr lang="en-US" dirty="0" smtClean="0"/>
          </a:p>
          <a:p>
            <a:r>
              <a:rPr lang="en-US" dirty="0" smtClean="0"/>
              <a:t>Prime grantees are responsible for sub compliance.</a:t>
            </a:r>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Post-Award</a:t>
            </a:r>
            <a:br>
              <a:rPr lang="en-US" dirty="0" smtClean="0"/>
            </a:br>
            <a:r>
              <a:rPr lang="en-US" sz="1800" dirty="0" smtClean="0"/>
              <a:t>Audits</a:t>
            </a:r>
            <a:endParaRPr lang="en-US" sz="1800" dirty="0"/>
          </a:p>
        </p:txBody>
      </p:sp>
      <p:sp>
        <p:nvSpPr>
          <p:cNvPr id="3" name="Content Placeholder 2"/>
          <p:cNvSpPr>
            <a:spLocks noGrp="1"/>
          </p:cNvSpPr>
          <p:nvPr>
            <p:ph idx="1"/>
          </p:nvPr>
        </p:nvSpPr>
        <p:spPr>
          <a:xfrm>
            <a:off x="685800" y="1752600"/>
            <a:ext cx="7769225" cy="4876800"/>
          </a:xfrm>
        </p:spPr>
        <p:txBody>
          <a:bodyPr/>
          <a:lstStyle/>
          <a:p>
            <a:r>
              <a:rPr lang="en-US" dirty="0" smtClean="0"/>
              <a:t>An organization is required to have a non-Federal (independent) audit if, during its fiscal year, it expended a total of $500,000 annually or more under one or more HHS awards. This includes indirect funding through </a:t>
            </a:r>
            <a:r>
              <a:rPr lang="en-US" dirty="0" err="1" smtClean="0"/>
              <a:t>subawards</a:t>
            </a:r>
            <a:r>
              <a:rPr lang="en-US" dirty="0" smtClean="0"/>
              <a:t>.</a:t>
            </a:r>
          </a:p>
          <a:p>
            <a:pPr>
              <a:buNone/>
            </a:pPr>
            <a:endParaRPr lang="en-US" dirty="0" smtClean="0"/>
          </a:p>
        </p:txBody>
      </p:sp>
      <p:sp>
        <p:nvSpPr>
          <p:cNvPr id="4" name="Slide Number Placeholder 3"/>
          <p:cNvSpPr>
            <a:spLocks noGrp="1"/>
          </p:cNvSpPr>
          <p:nvPr>
            <p:ph type="sldNum" sz="quarter" idx="12"/>
          </p:nvPr>
        </p:nvSpPr>
        <p:spPr/>
        <p:txBody>
          <a:bodyPr/>
          <a:lstStyle/>
          <a:p>
            <a:fld id="{EC26607C-8F0A-44BD-82FD-2DF04719A9E4}"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Payment Management System</a:t>
            </a:r>
            <a:endParaRPr lang="en-US" sz="1800" dirty="0"/>
          </a:p>
        </p:txBody>
      </p:sp>
      <p:sp>
        <p:nvSpPr>
          <p:cNvPr id="3" name="Content Placeholder 2"/>
          <p:cNvSpPr>
            <a:spLocks noGrp="1"/>
          </p:cNvSpPr>
          <p:nvPr>
            <p:ph idx="1"/>
          </p:nvPr>
        </p:nvSpPr>
        <p:spPr/>
        <p:txBody>
          <a:bodyPr/>
          <a:lstStyle/>
          <a:p>
            <a:pPr algn="ctr"/>
            <a:endParaRPr lang="en-US" sz="2100" dirty="0" smtClean="0"/>
          </a:p>
          <a:p>
            <a:pPr algn="ctr"/>
            <a:endParaRPr lang="en-US" sz="2100" dirty="0" smtClean="0"/>
          </a:p>
          <a:p>
            <a:pPr algn="ctr"/>
            <a:endParaRPr lang="en-US" sz="2100" dirty="0" smtClean="0"/>
          </a:p>
          <a:p>
            <a:pPr algn="ctr">
              <a:buNone/>
            </a:pPr>
            <a:r>
              <a:rPr lang="en-US" sz="3600" dirty="0" smtClean="0"/>
              <a:t>Payment Management System</a:t>
            </a:r>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Payment Management System</a:t>
            </a:r>
            <a:br>
              <a:rPr lang="en-US" dirty="0" smtClean="0"/>
            </a:br>
            <a:r>
              <a:rPr lang="en-US" sz="1800" dirty="0" smtClean="0"/>
              <a:t>General – New Direct Foreign Awards</a:t>
            </a:r>
            <a:endParaRPr lang="en-US" sz="1800" dirty="0"/>
          </a:p>
        </p:txBody>
      </p:sp>
      <p:sp>
        <p:nvSpPr>
          <p:cNvPr id="3" name="Content Placeholder 2"/>
          <p:cNvSpPr>
            <a:spLocks noGrp="1"/>
          </p:cNvSpPr>
          <p:nvPr>
            <p:ph idx="1"/>
          </p:nvPr>
        </p:nvSpPr>
        <p:spPr/>
        <p:txBody>
          <a:bodyPr/>
          <a:lstStyle/>
          <a:p>
            <a:r>
              <a:rPr lang="en-US" dirty="0" smtClean="0"/>
              <a:t>All NIH payments to direct foreign grantees starting October 1, 2012, are available via the Payment Management System.</a:t>
            </a:r>
          </a:p>
          <a:p>
            <a:pPr lvl="1"/>
            <a:r>
              <a:rPr lang="en-US" sz="2100" dirty="0" smtClean="0"/>
              <a:t>NIH Notice NOT-OD-12-139</a:t>
            </a:r>
          </a:p>
          <a:p>
            <a:pPr lvl="1"/>
            <a:r>
              <a:rPr lang="en-US" sz="2100" dirty="0" smtClean="0"/>
              <a:t>No impact on foreign </a:t>
            </a:r>
            <a:r>
              <a:rPr lang="en-US" sz="2100" dirty="0" err="1" smtClean="0"/>
              <a:t>subaward</a:t>
            </a:r>
            <a:r>
              <a:rPr lang="en-US" sz="2100" dirty="0" smtClean="0"/>
              <a:t> payments</a:t>
            </a:r>
          </a:p>
          <a:p>
            <a:endParaRPr lang="en-US" dirty="0" smtClean="0"/>
          </a:p>
          <a:p>
            <a:r>
              <a:rPr lang="en-US" dirty="0" smtClean="0"/>
              <a:t>Purpose:</a:t>
            </a:r>
          </a:p>
          <a:p>
            <a:pPr lvl="1"/>
            <a:r>
              <a:rPr lang="en-US" sz="2100" dirty="0" smtClean="0"/>
              <a:t>To minimize the time between transfer of funds by the U.S. government and disbursement by the grantee. </a:t>
            </a:r>
          </a:p>
          <a:p>
            <a:pPr lvl="1"/>
            <a:endParaRPr lang="en-US" sz="2100" dirty="0" smtClean="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Payment Management System</a:t>
            </a:r>
            <a:br>
              <a:rPr lang="en-US" dirty="0" smtClean="0"/>
            </a:br>
            <a:r>
              <a:rPr lang="en-US" sz="1800" dirty="0" smtClean="0"/>
              <a:t>Process</a:t>
            </a:r>
            <a:endParaRPr lang="en-US" sz="1800" dirty="0"/>
          </a:p>
        </p:txBody>
      </p:sp>
      <p:sp>
        <p:nvSpPr>
          <p:cNvPr id="3" name="Content Placeholder 2"/>
          <p:cNvSpPr>
            <a:spLocks noGrp="1"/>
          </p:cNvSpPr>
          <p:nvPr>
            <p:ph idx="1"/>
          </p:nvPr>
        </p:nvSpPr>
        <p:spPr/>
        <p:txBody>
          <a:bodyPr/>
          <a:lstStyle/>
          <a:p>
            <a:r>
              <a:rPr lang="en-US" dirty="0" smtClean="0"/>
              <a:t>Prepare paperwork in advance of receiving an award.</a:t>
            </a:r>
          </a:p>
          <a:p>
            <a:pPr lvl="1"/>
            <a:r>
              <a:rPr lang="en-US" sz="2100" dirty="0" smtClean="0"/>
              <a:t>NIH International Banking Information Form (SF-1199A)</a:t>
            </a:r>
          </a:p>
          <a:p>
            <a:pPr lvl="1"/>
            <a:r>
              <a:rPr lang="en-US" sz="2100" dirty="0" smtClean="0"/>
              <a:t>International Bank Letter</a:t>
            </a:r>
          </a:p>
          <a:p>
            <a:pPr lvl="1"/>
            <a:r>
              <a:rPr lang="en-US" sz="2100" dirty="0" smtClean="0"/>
              <a:t>Division of Payment Management (DPM) PMS Access Form</a:t>
            </a:r>
          </a:p>
          <a:p>
            <a:endParaRPr lang="en-US" dirty="0" smtClean="0"/>
          </a:p>
          <a:p>
            <a:r>
              <a:rPr lang="en-US" dirty="0" smtClean="0"/>
              <a:t>Submit paperwork to DPM/PMS.</a:t>
            </a:r>
          </a:p>
          <a:p>
            <a:pPr lvl="1"/>
            <a:r>
              <a:rPr lang="en-US" sz="2100" dirty="0" smtClean="0"/>
              <a:t>Submit forms after Notice of Award is received.</a:t>
            </a:r>
          </a:p>
          <a:p>
            <a:pPr lvl="1"/>
            <a:r>
              <a:rPr lang="en-US" sz="2100" dirty="0" smtClean="0"/>
              <a:t>Only original copies are accepted.</a:t>
            </a:r>
          </a:p>
          <a:p>
            <a:pPr lvl="1"/>
            <a:r>
              <a:rPr lang="en-US" sz="2100" dirty="0" smtClean="0"/>
              <a:t>Do not submit forms to NIH.</a:t>
            </a:r>
          </a:p>
          <a:p>
            <a:pPr lvl="1"/>
            <a:endParaRPr lang="en-US" dirty="0" smtClean="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Payment Management System</a:t>
            </a:r>
            <a:br>
              <a:rPr lang="en-US" dirty="0" smtClean="0"/>
            </a:br>
            <a:r>
              <a:rPr lang="en-US" sz="1800" dirty="0" smtClean="0"/>
              <a:t>Related Systems</a:t>
            </a:r>
            <a:endParaRPr lang="en-US" sz="1800" dirty="0"/>
          </a:p>
        </p:txBody>
      </p:sp>
      <p:sp>
        <p:nvSpPr>
          <p:cNvPr id="3" name="Content Placeholder 2"/>
          <p:cNvSpPr>
            <a:spLocks noGrp="1"/>
          </p:cNvSpPr>
          <p:nvPr>
            <p:ph idx="1"/>
          </p:nvPr>
        </p:nvSpPr>
        <p:spPr/>
        <p:txBody>
          <a:bodyPr/>
          <a:lstStyle/>
          <a:p>
            <a:r>
              <a:rPr lang="en-US" dirty="0" smtClean="0"/>
              <a:t>Using the Payment Management System requires coordination among several Federal systems.</a:t>
            </a:r>
          </a:p>
          <a:p>
            <a:pPr lvl="1"/>
            <a:r>
              <a:rPr lang="en-US" sz="2100" dirty="0" smtClean="0"/>
              <a:t>System of Award Management (SAM.gov)</a:t>
            </a:r>
          </a:p>
          <a:p>
            <a:pPr lvl="1"/>
            <a:r>
              <a:rPr lang="en-US" sz="2100" dirty="0" smtClean="0"/>
              <a:t>Data Universal Number System (DUNS)</a:t>
            </a:r>
          </a:p>
          <a:p>
            <a:pPr lvl="1"/>
            <a:r>
              <a:rPr lang="en-US" sz="2100" dirty="0" smtClean="0"/>
              <a:t>NATO Commercial &amp; Government Entity code (NCAGE)</a:t>
            </a:r>
          </a:p>
          <a:p>
            <a:pPr lvl="1"/>
            <a:r>
              <a:rPr lang="en-US" sz="2100" dirty="0" smtClean="0"/>
              <a:t>Employer Identification Numbers (EIN)</a:t>
            </a:r>
          </a:p>
          <a:p>
            <a:pPr lvl="1"/>
            <a:r>
              <a:rPr lang="en-US" sz="2100" dirty="0" err="1" smtClean="0"/>
              <a:t>eRA</a:t>
            </a:r>
            <a:r>
              <a:rPr lang="en-US" sz="2100" dirty="0" smtClean="0"/>
              <a:t> Commons Institutional Profile  </a:t>
            </a:r>
          </a:p>
          <a:p>
            <a:endParaRPr lang="en-US" sz="2100" dirty="0" smtClean="0"/>
          </a:p>
          <a:p>
            <a:r>
              <a:rPr lang="en-US" dirty="0" smtClean="0"/>
              <a:t>Institution names and addresses must appear identically in all systems as well as on grantee bank account.</a:t>
            </a:r>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Payment Management System</a:t>
            </a:r>
            <a:br>
              <a:rPr lang="en-US" dirty="0" smtClean="0"/>
            </a:br>
            <a:r>
              <a:rPr lang="en-US" sz="1800" dirty="0" smtClean="0"/>
              <a:t>Process (continued)</a:t>
            </a:r>
            <a:endParaRPr lang="en-US" sz="1800" dirty="0"/>
          </a:p>
        </p:txBody>
      </p:sp>
      <p:sp>
        <p:nvSpPr>
          <p:cNvPr id="3" name="Content Placeholder 2"/>
          <p:cNvSpPr>
            <a:spLocks noGrp="1"/>
          </p:cNvSpPr>
          <p:nvPr>
            <p:ph idx="1"/>
          </p:nvPr>
        </p:nvSpPr>
        <p:spPr/>
        <p:txBody>
          <a:bodyPr/>
          <a:lstStyle/>
          <a:p>
            <a:r>
              <a:rPr lang="en-US" dirty="0" smtClean="0"/>
              <a:t>Understand relevant policy</a:t>
            </a:r>
          </a:p>
          <a:p>
            <a:pPr lvl="1"/>
            <a:r>
              <a:rPr lang="en-US" sz="2100" dirty="0" smtClean="0"/>
              <a:t>Draw down funds no more than 3 workdays before needed.</a:t>
            </a:r>
          </a:p>
          <a:p>
            <a:pPr lvl="1"/>
            <a:r>
              <a:rPr lang="en-US" sz="2100" dirty="0" smtClean="0"/>
              <a:t>Track currency exchange rates at the time of each draw down.</a:t>
            </a:r>
          </a:p>
          <a:p>
            <a:pPr lvl="1"/>
            <a:r>
              <a:rPr lang="en-US" sz="2100" dirty="0" smtClean="0"/>
              <a:t>Submit annual Federal Financial Reports (FFRs) to the NIH for non-SNAP awards.</a:t>
            </a:r>
          </a:p>
          <a:p>
            <a:r>
              <a:rPr lang="en-US" dirty="0" smtClean="0"/>
              <a:t>Paid electronically through PMS using “B” subaccount, which requires no cash quarterly report.</a:t>
            </a:r>
          </a:p>
          <a:p>
            <a:r>
              <a:rPr lang="en-US" sz="2100" dirty="0" smtClean="0"/>
              <a:t>Remit interest earned in excess of USD $250/year.</a:t>
            </a:r>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Payment Management System</a:t>
            </a:r>
            <a:br>
              <a:rPr lang="en-US" dirty="0" smtClean="0"/>
            </a:br>
            <a:r>
              <a:rPr lang="en-US" sz="1800" dirty="0" smtClean="0"/>
              <a:t>Resources</a:t>
            </a:r>
            <a:endParaRPr lang="en-US" sz="1800" dirty="0"/>
          </a:p>
        </p:txBody>
      </p:sp>
      <p:sp>
        <p:nvSpPr>
          <p:cNvPr id="3" name="Content Placeholder 2"/>
          <p:cNvSpPr>
            <a:spLocks noGrp="1"/>
          </p:cNvSpPr>
          <p:nvPr>
            <p:ph idx="1"/>
          </p:nvPr>
        </p:nvSpPr>
        <p:spPr/>
        <p:txBody>
          <a:bodyPr/>
          <a:lstStyle/>
          <a:p>
            <a:r>
              <a:rPr lang="en-US" dirty="0" smtClean="0"/>
              <a:t>Use available resources:</a:t>
            </a:r>
          </a:p>
          <a:p>
            <a:pPr lvl="1"/>
            <a:r>
              <a:rPr lang="en-US" sz="2100" dirty="0" smtClean="0"/>
              <a:t>Foreign and U.S. colleagues with experience </a:t>
            </a:r>
          </a:p>
          <a:p>
            <a:pPr lvl="1"/>
            <a:r>
              <a:rPr lang="en-US" sz="2100" dirty="0" smtClean="0"/>
              <a:t>Self-help web portal: </a:t>
            </a:r>
            <a:r>
              <a:rPr lang="en-US" sz="2000" dirty="0" smtClean="0"/>
              <a:t>http://www.psc.gov/one-dhhs </a:t>
            </a:r>
          </a:p>
          <a:p>
            <a:pPr lvl="1"/>
            <a:r>
              <a:rPr lang="en-US" sz="2100" dirty="0" smtClean="0"/>
              <a:t>Federal Service Desk: </a:t>
            </a:r>
            <a:r>
              <a:rPr lang="en-US" sz="2000" dirty="0" smtClean="0"/>
              <a:t>https://www.fsd.gov</a:t>
            </a:r>
            <a:endParaRPr lang="en-US" sz="2100" dirty="0" smtClean="0"/>
          </a:p>
          <a:p>
            <a:pPr lvl="1"/>
            <a:r>
              <a:rPr lang="en-US" sz="2100" dirty="0" smtClean="0"/>
              <a:t>DPM FAQs: </a:t>
            </a:r>
          </a:p>
          <a:p>
            <a:pPr lvl="2">
              <a:buNone/>
            </a:pPr>
            <a:r>
              <a:rPr lang="en-US" sz="1800" dirty="0" smtClean="0"/>
              <a:t>https://dpm-portal.psc.gov/Welcome.aspx?pt=DPM </a:t>
            </a:r>
          </a:p>
          <a:p>
            <a:pPr lvl="1"/>
            <a:r>
              <a:rPr lang="en-US" sz="2100" dirty="0" smtClean="0"/>
              <a:t>NIH FAQs: 	</a:t>
            </a:r>
            <a:r>
              <a:rPr lang="en-US" sz="1800" dirty="0" smtClean="0"/>
              <a:t>http://grants.nih.gov/grants/foreign/faqs.htm#3534 </a:t>
            </a:r>
          </a:p>
          <a:p>
            <a:pPr lvl="1"/>
            <a:r>
              <a:rPr lang="en-US" sz="2100" dirty="0" smtClean="0"/>
              <a:t>Program Support Center: 	</a:t>
            </a:r>
            <a:r>
              <a:rPr lang="en-US" sz="1800" dirty="0" smtClean="0"/>
              <a:t>Raynette.Robinson@psc.hhs.gov (paperwork questions)</a:t>
            </a:r>
            <a:r>
              <a:rPr lang="en-US" sz="2100" dirty="0" smtClean="0"/>
              <a:t> </a:t>
            </a:r>
          </a:p>
          <a:p>
            <a:pPr lvl="1"/>
            <a:r>
              <a:rPr lang="en-US" sz="2100" dirty="0" smtClean="0"/>
              <a:t>Helpdesk: </a:t>
            </a:r>
          </a:p>
          <a:p>
            <a:pPr lvl="2">
              <a:buNone/>
            </a:pPr>
            <a:r>
              <a:rPr lang="en-US" sz="1800" dirty="0" smtClean="0"/>
              <a:t>PMSSupport@psc.gov (draw down questions)</a:t>
            </a:r>
            <a:r>
              <a:rPr lang="en-US" sz="2100" dirty="0" smtClean="0"/>
              <a:t> </a:t>
            </a:r>
          </a:p>
          <a:p>
            <a:endParaRPr lang="en-US" sz="2100" dirty="0" smtClean="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
        <p:nvSpPr>
          <p:cNvPr id="5" name="Slide Number Placeholder 4"/>
          <p:cNvSpPr>
            <a:spLocks noGrp="1"/>
          </p:cNvSpPr>
          <p:nvPr>
            <p:ph type="sldNum" sz="quarter" idx="12"/>
          </p:nvPr>
        </p:nvSpPr>
        <p:spPr/>
        <p:txBody>
          <a:bodyPr/>
          <a:lstStyle/>
          <a:p>
            <a:fld id="{EC26607C-8F0A-44BD-82FD-2DF04719A9E4}"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8" descr="PER12180918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1800" y="3446463"/>
            <a:ext cx="309245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9" descr="PER121909198.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51550" y="3446463"/>
            <a:ext cx="309245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10" descr="uganda_mepitech.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446463"/>
            <a:ext cx="30861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3" name="TextBox 7"/>
          <p:cNvSpPr txBox="1">
            <a:spLocks noChangeArrowheads="1"/>
          </p:cNvSpPr>
          <p:nvPr/>
        </p:nvSpPr>
        <p:spPr bwMode="auto">
          <a:xfrm>
            <a:off x="5130800" y="1100138"/>
            <a:ext cx="3190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Osaka" charset="-128"/>
              </a:defRPr>
            </a:lvl1pPr>
            <a:lvl2pPr marL="742950" indent="-285750" eaLnBrk="0" hangingPunct="0">
              <a:defRPr sz="2400">
                <a:solidFill>
                  <a:schemeClr val="tx1"/>
                </a:solidFill>
                <a:latin typeface="Arial" charset="0"/>
                <a:ea typeface="Osaka" charset="-128"/>
              </a:defRPr>
            </a:lvl2pPr>
            <a:lvl3pPr marL="1143000" indent="-228600" eaLnBrk="0" hangingPunct="0">
              <a:defRPr sz="2400">
                <a:solidFill>
                  <a:schemeClr val="tx1"/>
                </a:solidFill>
                <a:latin typeface="Arial" charset="0"/>
                <a:ea typeface="Osaka" charset="-128"/>
              </a:defRPr>
            </a:lvl3pPr>
            <a:lvl4pPr marL="1600200" indent="-228600" eaLnBrk="0" hangingPunct="0">
              <a:defRPr sz="2400">
                <a:solidFill>
                  <a:schemeClr val="tx1"/>
                </a:solidFill>
                <a:latin typeface="Arial" charset="0"/>
                <a:ea typeface="Osaka" charset="-128"/>
              </a:defRPr>
            </a:lvl4pPr>
            <a:lvl5pPr marL="2057400" indent="-228600" eaLnBrk="0" hangingPunct="0">
              <a:defRPr sz="2400">
                <a:solidFill>
                  <a:schemeClr val="tx1"/>
                </a:solidFill>
                <a:latin typeface="Arial" charset="0"/>
                <a:ea typeface="Osaka" charset="-128"/>
              </a:defRPr>
            </a:lvl5pPr>
            <a:lvl6pPr marL="25146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6pPr>
            <a:lvl7pPr marL="29718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7pPr>
            <a:lvl8pPr marL="34290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8pPr>
            <a:lvl9pPr marL="38862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9pPr>
          </a:lstStyle>
          <a:p>
            <a:pPr eaLnBrk="1" hangingPunct="1"/>
            <a:endParaRPr lang="en-US" dirty="0"/>
          </a:p>
        </p:txBody>
      </p:sp>
      <p:sp>
        <p:nvSpPr>
          <p:cNvPr id="5" name="Subtitle 4"/>
          <p:cNvSpPr>
            <a:spLocks noGrp="1"/>
          </p:cNvSpPr>
          <p:nvPr>
            <p:ph type="subTitle" idx="1"/>
          </p:nvPr>
        </p:nvSpPr>
        <p:spPr>
          <a:xfrm>
            <a:off x="411162" y="1522143"/>
            <a:ext cx="8123237" cy="1752600"/>
          </a:xfrm>
        </p:spPr>
        <p:txBody>
          <a:bodyPr>
            <a:normAutofit/>
          </a:bodyPr>
          <a:lstStyle/>
          <a:p>
            <a:pPr marL="342900" lvl="0" indent="-342900" algn="ctr" eaLnBrk="0" fontAlgn="base" hangingPunct="0">
              <a:spcBef>
                <a:spcPct val="0"/>
              </a:spcBef>
              <a:spcAft>
                <a:spcPct val="0"/>
              </a:spcAft>
              <a:buClrTx/>
              <a:buSzTx/>
            </a:pPr>
            <a:endParaRPr lang="en-US" sz="5400" b="1" dirty="0" smtClean="0"/>
          </a:p>
          <a:p>
            <a:pPr marL="342900" lvl="0" indent="-342900" algn="ctr" eaLnBrk="0" fontAlgn="base" hangingPunct="0">
              <a:spcBef>
                <a:spcPct val="0"/>
              </a:spcBef>
              <a:spcAft>
                <a:spcPct val="0"/>
              </a:spcAft>
              <a:buClrTx/>
              <a:buSzTx/>
            </a:pPr>
            <a:r>
              <a:rPr lang="en-US" sz="5400" b="1" dirty="0" smtClean="0">
                <a:solidFill>
                  <a:srgbClr val="00B050"/>
                </a:solidFill>
              </a:rPr>
              <a:t>Hot Topics</a:t>
            </a:r>
            <a:endParaRPr lang="en-US" sz="5400" b="1" dirty="0">
              <a:solidFill>
                <a:srgbClr val="00B050"/>
              </a:solidFill>
              <a:latin typeface="Arial" charset="0"/>
              <a:ea typeface="ＭＳ Ｐゴシック" charset="-128"/>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smtClean="0"/>
              <a:t>Public Access Policy Reporting Requirements</a:t>
            </a:r>
            <a:endParaRPr lang="en-US" sz="2000" dirty="0"/>
          </a:p>
        </p:txBody>
      </p:sp>
      <p:sp>
        <p:nvSpPr>
          <p:cNvPr id="3" name="Content Placeholder 2"/>
          <p:cNvSpPr>
            <a:spLocks noGrp="1"/>
          </p:cNvSpPr>
          <p:nvPr>
            <p:ph idx="1"/>
          </p:nvPr>
        </p:nvSpPr>
        <p:spPr>
          <a:xfrm>
            <a:off x="335280" y="1452880"/>
            <a:ext cx="8219440" cy="5212080"/>
          </a:xfrm>
        </p:spPr>
        <p:txBody>
          <a:bodyPr/>
          <a:lstStyle/>
          <a:p>
            <a:r>
              <a:rPr lang="en-US" sz="1800" dirty="0" smtClean="0"/>
              <a:t>PMCIDs are mandatory requirement. NIHMSIDs are manuscript ID #s for publications pending PMCID assignment</a:t>
            </a:r>
          </a:p>
          <a:p>
            <a:endParaRPr lang="en-US" sz="1800" dirty="0" smtClean="0"/>
          </a:p>
          <a:p>
            <a:r>
              <a:rPr lang="en-US" sz="1800" dirty="0" smtClean="0"/>
              <a:t>Since Spring 2013, NIH has delayed processing of non-competing continuation grant awards if publications arising from that award are not in compliance with the NIH public access policy. </a:t>
            </a:r>
          </a:p>
          <a:p>
            <a:endParaRPr lang="en-US" sz="1800" dirty="0" smtClean="0"/>
          </a:p>
          <a:p>
            <a:r>
              <a:rPr lang="en-US" sz="1800" dirty="0" smtClean="0"/>
              <a:t>Investigators will use </a:t>
            </a:r>
            <a:r>
              <a:rPr lang="en-US" sz="1800" dirty="0" smtClean="0">
                <a:hlinkClick r:id="rId3"/>
              </a:rPr>
              <a:t>My NCBI</a:t>
            </a:r>
            <a:r>
              <a:rPr lang="en-US" sz="1800" dirty="0" smtClean="0"/>
              <a:t> to enter papers onto progress reports. </a:t>
            </a:r>
          </a:p>
          <a:p>
            <a:endParaRPr lang="en-US" sz="1800" dirty="0" smtClean="0"/>
          </a:p>
          <a:p>
            <a:r>
              <a:rPr lang="en-US" sz="1800" dirty="0" smtClean="0"/>
              <a:t>My NCBI improves the workflow and communication between PD/PIs and non-PD/PI authors. It is easier for PD/PIs to track compliance of all papers, even if they do not author those papers. (See </a:t>
            </a:r>
            <a:r>
              <a:rPr lang="en-US" sz="1800" dirty="0" smtClean="0">
                <a:hlinkClick r:id="rId4"/>
              </a:rPr>
              <a:t>http://www.nlm.nih.gov/pubs/techbull/ja12/ja12_myncbi_new_features.html</a:t>
            </a:r>
            <a:r>
              <a:rPr lang="en-US" sz="1800" dirty="0" smtClean="0"/>
              <a:t> for details).</a:t>
            </a:r>
          </a:p>
          <a:p>
            <a:r>
              <a:rPr lang="en-US" sz="1800" dirty="0" smtClean="0"/>
              <a:t>Papers </a:t>
            </a:r>
            <a:r>
              <a:rPr lang="en-US" sz="1800" dirty="0" smtClean="0"/>
              <a:t>can be associated electronically using the RPPR, or included in the PHS 2590 using the My NCBI generated </a:t>
            </a:r>
            <a:r>
              <a:rPr lang="en-US" sz="1800" dirty="0" smtClean="0">
                <a:hlinkClick r:id="rId5"/>
              </a:rPr>
              <a:t>PDF report</a:t>
            </a:r>
            <a:r>
              <a:rPr lang="en-US" sz="1800" dirty="0" smtClean="0"/>
              <a:t>.</a:t>
            </a:r>
          </a:p>
          <a:p>
            <a:r>
              <a:rPr lang="en-US" sz="1800" dirty="0" smtClean="0"/>
              <a:t>PMIDs (abstracts)  - Do Not Comply</a:t>
            </a:r>
            <a:endParaRPr lang="en-US" sz="1800" dirty="0" smtClean="0"/>
          </a:p>
          <a:p>
            <a:endParaRPr lang="en-US" dirty="0"/>
          </a:p>
        </p:txBody>
      </p:sp>
      <p:pic>
        <p:nvPicPr>
          <p:cNvPr id="4" name="Picture 2" descr="S:\LOGOs\NIH-Fogarty-Logo-Square\NIH_Fogarty_Logo_Square_Green_Rounded.png"/>
          <p:cNvPicPr>
            <a:picLocks noChangeAspect="1" noChangeArrowheads="1"/>
          </p:cNvPicPr>
          <p:nvPr/>
        </p:nvPicPr>
        <p:blipFill>
          <a:blip r:embed="rId6" cstate="print"/>
          <a:srcRect/>
          <a:stretch>
            <a:fillRect/>
          </a:stretch>
        </p:blipFill>
        <p:spPr bwMode="auto">
          <a:xfrm>
            <a:off x="8164945" y="397164"/>
            <a:ext cx="829587" cy="82440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ChangeArrowheads="1"/>
          </p:cNvSpPr>
          <p:nvPr/>
        </p:nvSpPr>
        <p:spPr bwMode="auto">
          <a:xfrm>
            <a:off x="1600200" y="314325"/>
            <a:ext cx="5867400" cy="838200"/>
          </a:xfrm>
          <a:prstGeom prst="rect">
            <a:avLst/>
          </a:prstGeom>
          <a:solidFill>
            <a:schemeClr val="bg1"/>
          </a:solidFill>
          <a:ln w="9525">
            <a:noFill/>
            <a:miter lim="800000"/>
            <a:headEnd/>
            <a:tailEnd/>
          </a:ln>
          <a:effectLst/>
        </p:spPr>
        <p:txBody>
          <a:bodyPr wrap="none" anchor="ctr"/>
          <a:lstStyle/>
          <a:p>
            <a:endParaRPr lang="en-US"/>
          </a:p>
        </p:txBody>
      </p:sp>
      <p:pic>
        <p:nvPicPr>
          <p:cNvPr id="210948" name="Picture 4" descr="MAP1"/>
          <p:cNvPicPr>
            <a:picLocks noChangeAspect="1" noChangeArrowheads="1"/>
          </p:cNvPicPr>
          <p:nvPr/>
        </p:nvPicPr>
        <p:blipFill>
          <a:blip r:embed="rId3" cstate="print"/>
          <a:srcRect/>
          <a:stretch>
            <a:fillRect/>
          </a:stretch>
        </p:blipFill>
        <p:spPr bwMode="auto">
          <a:xfrm>
            <a:off x="-106363" y="-85725"/>
            <a:ext cx="9250363" cy="6943725"/>
          </a:xfrm>
          <a:prstGeom prst="rect">
            <a:avLst/>
          </a:prstGeom>
          <a:noFill/>
        </p:spPr>
      </p:pic>
      <p:sp>
        <p:nvSpPr>
          <p:cNvPr id="210949" name="Text Box 5"/>
          <p:cNvSpPr txBox="1">
            <a:spLocks noChangeArrowheads="1"/>
          </p:cNvSpPr>
          <p:nvPr/>
        </p:nvSpPr>
        <p:spPr bwMode="auto">
          <a:xfrm>
            <a:off x="1828800" y="1152525"/>
            <a:ext cx="5715000" cy="457200"/>
          </a:xfrm>
          <a:prstGeom prst="rect">
            <a:avLst/>
          </a:prstGeom>
          <a:noFill/>
          <a:ln w="57150">
            <a:noFill/>
            <a:miter lim="800000"/>
            <a:headEnd/>
            <a:tailEnd/>
          </a:ln>
          <a:effectLst/>
        </p:spPr>
        <p:txBody>
          <a:bodyPr>
            <a:spAutoFit/>
          </a:bodyPr>
          <a:lstStyle/>
          <a:p>
            <a:pPr>
              <a:spcBef>
                <a:spcPct val="50000"/>
              </a:spcBef>
            </a:pPr>
            <a:endParaRPr lang="en-US" sz="2400">
              <a:latin typeface="Times New Roman" pitchFamily="18" charset="0"/>
            </a:endParaRPr>
          </a:p>
        </p:txBody>
      </p:sp>
      <p:sp>
        <p:nvSpPr>
          <p:cNvPr id="210950" name="Rectangle 6"/>
          <p:cNvSpPr>
            <a:spLocks noChangeArrowheads="1"/>
          </p:cNvSpPr>
          <p:nvPr/>
        </p:nvSpPr>
        <p:spPr bwMode="auto">
          <a:xfrm>
            <a:off x="1981200" y="1243013"/>
            <a:ext cx="5257800" cy="442912"/>
          </a:xfrm>
          <a:prstGeom prst="rect">
            <a:avLst/>
          </a:prstGeom>
          <a:solidFill>
            <a:srgbClr val="FFFFFF"/>
          </a:solidFill>
          <a:ln w="57150">
            <a:noFill/>
            <a:miter lim="800000"/>
            <a:headEnd/>
            <a:tailEnd/>
          </a:ln>
          <a:effectLst/>
        </p:spPr>
        <p:txBody>
          <a:bodyPr>
            <a:spAutoFit/>
          </a:bodyPr>
          <a:lstStyle/>
          <a:p>
            <a:pPr algn="ctr"/>
            <a:endParaRPr lang="en-US" sz="2300" b="1">
              <a:solidFill>
                <a:srgbClr val="FFCC00"/>
              </a:solidFill>
            </a:endParaRPr>
          </a:p>
        </p:txBody>
      </p:sp>
      <p:sp>
        <p:nvSpPr>
          <p:cNvPr id="210951" name="Text Box 7"/>
          <p:cNvSpPr txBox="1">
            <a:spLocks noChangeArrowheads="1"/>
          </p:cNvSpPr>
          <p:nvPr/>
        </p:nvSpPr>
        <p:spPr bwMode="auto">
          <a:xfrm>
            <a:off x="-448574" y="0"/>
            <a:ext cx="9140825" cy="1371600"/>
          </a:xfrm>
          <a:prstGeom prst="rect">
            <a:avLst/>
          </a:prstGeom>
          <a:solidFill>
            <a:schemeClr val="bg1"/>
          </a:solidFill>
          <a:ln w="38100">
            <a:noFill/>
            <a:miter lim="800000"/>
            <a:headEnd/>
            <a:tailEnd/>
          </a:ln>
          <a:effectLst/>
        </p:spPr>
        <p:txBody>
          <a:bodyPr lIns="0" tIns="0" rIns="0" bIns="0" anchor="ctr"/>
          <a:lstStyle/>
          <a:p>
            <a:pPr algn="ctr">
              <a:spcBef>
                <a:spcPct val="50000"/>
              </a:spcBef>
              <a:buNone/>
            </a:pPr>
            <a:r>
              <a:rPr lang="en-US" b="1" dirty="0" smtClean="0">
                <a:solidFill>
                  <a:srgbClr val="000099"/>
                </a:solidFill>
              </a:rPr>
              <a:t>NIH International Research and Training</a:t>
            </a:r>
            <a:endParaRPr lang="en-US" b="1" dirty="0">
              <a:solidFill>
                <a:srgbClr val="000099"/>
              </a:solidFill>
            </a:endParaRPr>
          </a:p>
        </p:txBody>
      </p:sp>
      <p:sp>
        <p:nvSpPr>
          <p:cNvPr id="210953" name="Oval 9"/>
          <p:cNvSpPr>
            <a:spLocks noChangeArrowheads="1"/>
          </p:cNvSpPr>
          <p:nvPr/>
        </p:nvSpPr>
        <p:spPr bwMode="auto">
          <a:xfrm>
            <a:off x="152400" y="4191000"/>
            <a:ext cx="1524000" cy="1447800"/>
          </a:xfrm>
          <a:prstGeom prst="ellipse">
            <a:avLst/>
          </a:prstGeom>
          <a:solidFill>
            <a:schemeClr val="accent1"/>
          </a:solidFill>
          <a:ln w="9525">
            <a:solidFill>
              <a:schemeClr val="tx1"/>
            </a:solidFill>
            <a:round/>
            <a:headEnd/>
            <a:tailEnd/>
          </a:ln>
          <a:effectLst/>
        </p:spPr>
        <p:txBody>
          <a:bodyPr wrap="none" anchor="ctr"/>
          <a:lstStyle/>
          <a:p>
            <a:pPr algn="ctr">
              <a:buFont typeface="Wingdings" pitchFamily="2" charset="2"/>
              <a:buChar char="Ø"/>
            </a:pPr>
            <a:r>
              <a:rPr lang="en-US" sz="1800" b="1" dirty="0" smtClean="0"/>
              <a:t>Over 100 </a:t>
            </a:r>
          </a:p>
          <a:p>
            <a:pPr algn="ctr">
              <a:buFont typeface="Wingdings" pitchFamily="2" charset="2"/>
              <a:buChar char="Ø"/>
            </a:pPr>
            <a:r>
              <a:rPr lang="en-US" sz="1800" b="1" dirty="0" smtClean="0"/>
              <a:t>Countries</a:t>
            </a:r>
            <a:endParaRPr lang="en-US" sz="1800" b="1" dirty="0"/>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38200" y="375920"/>
            <a:ext cx="6863080" cy="772160"/>
          </a:xfrm>
        </p:spPr>
        <p:txBody>
          <a:bodyPr>
            <a:noAutofit/>
          </a:bodyPr>
          <a:lstStyle/>
          <a:p>
            <a:pPr algn="ctr">
              <a:defRPr/>
            </a:pPr>
            <a:r>
              <a:rPr lang="en-US" sz="2000" b="1" dirty="0" smtClean="0"/>
              <a:t>Closeout </a:t>
            </a:r>
            <a:r>
              <a:rPr lang="en-US" sz="2000" dirty="0" smtClean="0"/>
              <a:t>Final Reports </a:t>
            </a:r>
            <a:r>
              <a:rPr lang="en-US" sz="2000" b="1" dirty="0" smtClean="0"/>
              <a:t/>
            </a:r>
            <a:br>
              <a:rPr lang="en-US" sz="2000" b="1" dirty="0" smtClean="0"/>
            </a:br>
            <a:endParaRPr lang="en-US" sz="2000" b="1" dirty="0" smtClean="0"/>
          </a:p>
        </p:txBody>
      </p:sp>
      <p:sp>
        <p:nvSpPr>
          <p:cNvPr id="50182" name="Slide Number Placeholder 1"/>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889E1A-6CD3-4261-A9AA-F9B6ADEFF6BB}" type="slidenum">
              <a:rPr lang="en-US" smtClean="0"/>
              <a:pPr fontAlgn="base">
                <a:spcBef>
                  <a:spcPct val="0"/>
                </a:spcBef>
                <a:spcAft>
                  <a:spcPct val="0"/>
                </a:spcAft>
                <a:defRPr/>
              </a:pPr>
              <a:t>50</a:t>
            </a:fld>
            <a:endParaRPr lang="en-US" dirty="0" smtClean="0"/>
          </a:p>
        </p:txBody>
      </p:sp>
      <p:sp>
        <p:nvSpPr>
          <p:cNvPr id="50179" name="Rectangle 5"/>
          <p:cNvSpPr>
            <a:spLocks noGrp="1" noChangeArrowheads="1"/>
          </p:cNvSpPr>
          <p:nvPr>
            <p:ph type="body" idx="4294967295"/>
          </p:nvPr>
        </p:nvSpPr>
        <p:spPr>
          <a:xfrm>
            <a:off x="0" y="1066800"/>
            <a:ext cx="8686800" cy="1524000"/>
          </a:xfrm>
        </p:spPr>
        <p:txBody>
          <a:bodyPr rtlCol="0">
            <a:normAutofit lnSpcReduction="10000"/>
          </a:bodyPr>
          <a:lstStyle/>
          <a:p>
            <a:pPr algn="ctr" eaLnBrk="1" fontAlgn="auto" hangingPunct="1">
              <a:lnSpc>
                <a:spcPct val="90000"/>
              </a:lnSpc>
              <a:spcBef>
                <a:spcPct val="0"/>
              </a:spcBef>
              <a:spcAft>
                <a:spcPts val="0"/>
              </a:spcAft>
              <a:buFontTx/>
              <a:buNone/>
              <a:defRPr/>
            </a:pPr>
            <a:endParaRPr lang="en-US" sz="2800" i="1" dirty="0" smtClean="0">
              <a:solidFill>
                <a:schemeClr val="accent3">
                  <a:lumMod val="25000"/>
                </a:schemeClr>
              </a:solidFill>
            </a:endParaRPr>
          </a:p>
          <a:p>
            <a:pPr algn="ctr" eaLnBrk="1" fontAlgn="auto" hangingPunct="1">
              <a:lnSpc>
                <a:spcPct val="90000"/>
              </a:lnSpc>
              <a:spcBef>
                <a:spcPct val="0"/>
              </a:spcBef>
              <a:spcAft>
                <a:spcPts val="0"/>
              </a:spcAft>
              <a:buFontTx/>
              <a:buNone/>
              <a:defRPr/>
            </a:pPr>
            <a:r>
              <a:rPr lang="en-US" sz="2800" i="1" dirty="0" smtClean="0">
                <a:solidFill>
                  <a:schemeClr val="accent3">
                    <a:lumMod val="25000"/>
                  </a:schemeClr>
                </a:solidFill>
              </a:rPr>
              <a:t>Grantees are strongly encouraged to submit closeout documents electronically through the </a:t>
            </a:r>
          </a:p>
          <a:p>
            <a:pPr algn="ctr" eaLnBrk="1" fontAlgn="auto" hangingPunct="1">
              <a:lnSpc>
                <a:spcPct val="90000"/>
              </a:lnSpc>
              <a:spcBef>
                <a:spcPct val="0"/>
              </a:spcBef>
              <a:spcAft>
                <a:spcPts val="0"/>
              </a:spcAft>
              <a:buFontTx/>
              <a:buNone/>
              <a:defRPr/>
            </a:pPr>
            <a:r>
              <a:rPr lang="en-US" sz="2800" i="1" dirty="0" smtClean="0">
                <a:solidFill>
                  <a:schemeClr val="accent3">
                    <a:lumMod val="25000"/>
                  </a:schemeClr>
                </a:solidFill>
              </a:rPr>
              <a:t>eRA Commons</a:t>
            </a:r>
          </a:p>
        </p:txBody>
      </p:sp>
      <p:sp>
        <p:nvSpPr>
          <p:cNvPr id="86020" name="Text Box 4"/>
          <p:cNvSpPr txBox="1">
            <a:spLocks noChangeArrowheads="1"/>
          </p:cNvSpPr>
          <p:nvPr/>
        </p:nvSpPr>
        <p:spPr bwMode="auto">
          <a:xfrm>
            <a:off x="1279525" y="29321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latin typeface="Franklin Gothic Book" pitchFamily="34" charset="0"/>
            </a:endParaRPr>
          </a:p>
        </p:txBody>
      </p:sp>
      <p:sp>
        <p:nvSpPr>
          <p:cNvPr id="50181" name="Rectangle 3"/>
          <p:cNvSpPr>
            <a:spLocks noChangeArrowheads="1"/>
          </p:cNvSpPr>
          <p:nvPr/>
        </p:nvSpPr>
        <p:spPr bwMode="auto">
          <a:xfrm>
            <a:off x="152400" y="2362200"/>
            <a:ext cx="8915400" cy="3962400"/>
          </a:xfrm>
          <a:prstGeom prst="rect">
            <a:avLst/>
          </a:prstGeom>
          <a:noFill/>
          <a:ln w="9525">
            <a:noFill/>
            <a:miter lim="800000"/>
            <a:headEnd/>
            <a:tailEnd/>
          </a:ln>
        </p:spPr>
        <p:txBody>
          <a:bodyPr/>
          <a:lstStyle/>
          <a:p>
            <a:pPr marL="342900" indent="-342900" fontAlgn="auto">
              <a:spcBef>
                <a:spcPct val="20000"/>
              </a:spcBef>
              <a:spcAft>
                <a:spcPts val="0"/>
              </a:spcAft>
              <a:buFont typeface="Arial" pitchFamily="34" charset="0"/>
              <a:buChar char="•"/>
              <a:defRPr/>
            </a:pPr>
            <a:r>
              <a:rPr lang="en-US" sz="2300" dirty="0">
                <a:solidFill>
                  <a:schemeClr val="accent3">
                    <a:lumMod val="25000"/>
                  </a:schemeClr>
                </a:solidFill>
                <a:latin typeface="Arial" pitchFamily="34" charset="0"/>
                <a:cs typeface="Arial" pitchFamily="34" charset="0"/>
              </a:rPr>
              <a:t>Failure to submit timely reports may affect future funding to the organization;</a:t>
            </a:r>
          </a:p>
          <a:p>
            <a:pPr marL="342900" indent="-342900" fontAlgn="auto">
              <a:spcBef>
                <a:spcPct val="20000"/>
              </a:spcBef>
              <a:spcAft>
                <a:spcPts val="0"/>
              </a:spcAft>
              <a:buFontTx/>
              <a:buChar char="•"/>
              <a:defRPr/>
            </a:pPr>
            <a:r>
              <a:rPr lang="en-US" sz="2300" dirty="0">
                <a:solidFill>
                  <a:schemeClr val="accent3">
                    <a:lumMod val="25000"/>
                  </a:schemeClr>
                </a:solidFill>
                <a:latin typeface="Arial" pitchFamily="34" charset="0"/>
                <a:cs typeface="Arial" pitchFamily="34" charset="0"/>
              </a:rPr>
              <a:t>Documents are due within 90 days of project period end date:</a:t>
            </a:r>
          </a:p>
          <a:p>
            <a:pPr marL="742950" lvl="1" indent="-285750" fontAlgn="auto">
              <a:spcBef>
                <a:spcPct val="20000"/>
              </a:spcBef>
              <a:spcAft>
                <a:spcPts val="0"/>
              </a:spcAft>
              <a:buFontTx/>
              <a:buChar char="–"/>
              <a:defRPr/>
            </a:pPr>
            <a:r>
              <a:rPr lang="en-US" sz="2300" b="1" dirty="0">
                <a:solidFill>
                  <a:srgbClr val="00B050"/>
                </a:solidFill>
                <a:latin typeface="Arial" pitchFamily="34" charset="0"/>
                <a:cs typeface="Arial" pitchFamily="34" charset="0"/>
              </a:rPr>
              <a:t>Final Federal Financial Report (FFR) SF-425 Expenditure Data (submitted through eRA Commons);</a:t>
            </a:r>
          </a:p>
          <a:p>
            <a:pPr marL="742950" lvl="1" indent="-285750" fontAlgn="auto">
              <a:spcBef>
                <a:spcPct val="20000"/>
              </a:spcBef>
              <a:spcAft>
                <a:spcPts val="0"/>
              </a:spcAft>
              <a:buFontTx/>
              <a:buChar char="–"/>
              <a:defRPr/>
            </a:pPr>
            <a:r>
              <a:rPr lang="en-US" sz="2300" b="1" dirty="0">
                <a:solidFill>
                  <a:srgbClr val="00B050"/>
                </a:solidFill>
                <a:latin typeface="Arial" pitchFamily="34" charset="0"/>
                <a:cs typeface="Arial" pitchFamily="34" charset="0"/>
              </a:rPr>
              <a:t>Final Inventions Statement &amp; Certification;</a:t>
            </a:r>
          </a:p>
          <a:p>
            <a:pPr marL="742950" lvl="1" indent="-285750" fontAlgn="auto">
              <a:spcBef>
                <a:spcPct val="20000"/>
              </a:spcBef>
              <a:spcAft>
                <a:spcPts val="0"/>
              </a:spcAft>
              <a:buFontTx/>
              <a:buChar char="–"/>
              <a:defRPr/>
            </a:pPr>
            <a:r>
              <a:rPr lang="en-US" sz="2300" b="1" dirty="0">
                <a:solidFill>
                  <a:srgbClr val="00B050"/>
                </a:solidFill>
                <a:latin typeface="Arial" pitchFamily="34" charset="0"/>
                <a:cs typeface="Arial" pitchFamily="34" charset="0"/>
              </a:rPr>
              <a:t>Final Progress Report;</a:t>
            </a:r>
          </a:p>
          <a:p>
            <a:pPr marL="342900" indent="-342900" fontAlgn="auto">
              <a:spcBef>
                <a:spcPct val="20000"/>
              </a:spcBef>
              <a:spcAft>
                <a:spcPts val="0"/>
              </a:spcAft>
              <a:buFontTx/>
              <a:buChar char="•"/>
              <a:defRPr/>
            </a:pPr>
            <a:r>
              <a:rPr lang="en-US" sz="2300" dirty="0">
                <a:solidFill>
                  <a:schemeClr val="accent3">
                    <a:lumMod val="25000"/>
                  </a:schemeClr>
                </a:solidFill>
                <a:latin typeface="Arial" pitchFamily="34" charset="0"/>
                <a:cs typeface="Arial" pitchFamily="34" charset="0"/>
              </a:rPr>
              <a:t>Grantees must ensure there are no discrepancies between the final FFR expenditure data (in eRA Commons) and the FFR cash transaction data in the Payment Management System.</a:t>
            </a:r>
          </a:p>
          <a:p>
            <a:pPr marL="342900" indent="-342900" fontAlgn="auto">
              <a:spcBef>
                <a:spcPct val="20000"/>
              </a:spcBef>
              <a:spcAft>
                <a:spcPts val="0"/>
              </a:spcAft>
              <a:buFontTx/>
              <a:buChar char="•"/>
              <a:defRPr/>
            </a:pPr>
            <a:endParaRPr lang="en-US" sz="2800" dirty="0">
              <a:solidFill>
                <a:schemeClr val="accent2"/>
              </a:solidFill>
              <a:latin typeface="+mn-lt"/>
            </a:endParaRPr>
          </a:p>
        </p:txBody>
      </p:sp>
      <p:pic>
        <p:nvPicPr>
          <p:cNvPr id="7"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35280"/>
            <a:ext cx="891860" cy="88628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38200" y="375920"/>
            <a:ext cx="6863080" cy="772160"/>
          </a:xfrm>
        </p:spPr>
        <p:txBody>
          <a:bodyPr>
            <a:noAutofit/>
          </a:bodyPr>
          <a:lstStyle/>
          <a:p>
            <a:pPr algn="ctr">
              <a:defRPr/>
            </a:pPr>
            <a:r>
              <a:rPr lang="en-US" sz="2000" b="1" dirty="0" smtClean="0"/>
              <a:t>Reminder</a:t>
            </a:r>
            <a:br>
              <a:rPr lang="en-US" sz="2000" b="1" dirty="0" smtClean="0"/>
            </a:br>
            <a:endParaRPr lang="en-US" sz="2000" b="1" dirty="0" smtClean="0"/>
          </a:p>
        </p:txBody>
      </p:sp>
      <p:sp>
        <p:nvSpPr>
          <p:cNvPr id="50182" name="Slide Number Placeholder 1"/>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889E1A-6CD3-4261-A9AA-F9B6ADEFF6BB}" type="slidenum">
              <a:rPr lang="en-US" smtClean="0"/>
              <a:pPr fontAlgn="base">
                <a:spcBef>
                  <a:spcPct val="0"/>
                </a:spcBef>
                <a:spcAft>
                  <a:spcPct val="0"/>
                </a:spcAft>
                <a:defRPr/>
              </a:pPr>
              <a:t>51</a:t>
            </a:fld>
            <a:endParaRPr lang="en-US" dirty="0" smtClean="0"/>
          </a:p>
        </p:txBody>
      </p:sp>
      <p:sp>
        <p:nvSpPr>
          <p:cNvPr id="50179" name="Rectangle 5"/>
          <p:cNvSpPr>
            <a:spLocks noGrp="1" noChangeArrowheads="1"/>
          </p:cNvSpPr>
          <p:nvPr>
            <p:ph type="body" idx="4294967295"/>
          </p:nvPr>
        </p:nvSpPr>
        <p:spPr>
          <a:xfrm>
            <a:off x="0" y="1541252"/>
            <a:ext cx="8686800" cy="4385094"/>
          </a:xfrm>
        </p:spPr>
        <p:txBody>
          <a:bodyPr rtlCol="0">
            <a:normAutofit/>
          </a:bodyPr>
          <a:lstStyle/>
          <a:p>
            <a:r>
              <a:rPr lang="en-US" sz="1800" dirty="0" smtClean="0"/>
              <a:t>Major A&amp;R (&gt;$500,000). Unallowable under foreign grants and domestic grants with foreign components.</a:t>
            </a:r>
          </a:p>
          <a:p>
            <a:r>
              <a:rPr lang="en-US" sz="1800" dirty="0" smtClean="0"/>
              <a:t>Minor A&amp;R (&lt;$500,000). Generally allowable on grants made to foreign organizations or to the foreign component of a domestic grant, unless prohibited by the governing statute or implementing program regulations. Minor A&amp;R costs may be included and justified in any detailed budget of a competing application. Further, </a:t>
            </a:r>
            <a:r>
              <a:rPr lang="en-US" sz="1800" dirty="0" err="1" smtClean="0"/>
              <a:t>rebudgeting</a:t>
            </a:r>
            <a:r>
              <a:rPr lang="en-US" sz="1800" dirty="0" smtClean="0"/>
              <a:t> of active grants to accommodate minor A&amp;R is also allowable; however, this does require NIH prior approval of the GMO. Additional information may be required (see </a:t>
            </a:r>
            <a:r>
              <a:rPr lang="en-US" sz="1800" dirty="0" smtClean="0">
                <a:hlinkClick r:id="rId3" action="ppaction://hlinkfile"/>
              </a:rPr>
              <a:t>Administrative Requirements—Alteration and Renovation Projects under Non-construction Grants</a:t>
            </a:r>
            <a:r>
              <a:rPr lang="en-US" sz="1800" dirty="0" smtClean="0"/>
              <a:t> in IIB).</a:t>
            </a:r>
          </a:p>
          <a:p>
            <a:r>
              <a:rPr lang="en-US" sz="1800" dirty="0" smtClean="0"/>
              <a:t>Customs and Import Duties. Unallowable under foreign grants and domestic grants with foreign components. This includes consular, customs surtax, value-added taxes, and other related charges.</a:t>
            </a:r>
          </a:p>
          <a:p>
            <a:pPr algn="ctr" eaLnBrk="1" fontAlgn="auto" hangingPunct="1">
              <a:lnSpc>
                <a:spcPct val="90000"/>
              </a:lnSpc>
              <a:spcBef>
                <a:spcPct val="0"/>
              </a:spcBef>
              <a:spcAft>
                <a:spcPts val="0"/>
              </a:spcAft>
              <a:buFontTx/>
              <a:buNone/>
              <a:defRPr/>
            </a:pPr>
            <a:endParaRPr lang="en-US" sz="1800" i="1" dirty="0" smtClean="0">
              <a:solidFill>
                <a:schemeClr val="accent3">
                  <a:lumMod val="25000"/>
                </a:schemeClr>
              </a:solidFill>
            </a:endParaRPr>
          </a:p>
        </p:txBody>
      </p:sp>
      <p:sp>
        <p:nvSpPr>
          <p:cNvPr id="86020" name="Text Box 4"/>
          <p:cNvSpPr txBox="1">
            <a:spLocks noChangeArrowheads="1"/>
          </p:cNvSpPr>
          <p:nvPr/>
        </p:nvSpPr>
        <p:spPr bwMode="auto">
          <a:xfrm>
            <a:off x="1279525" y="29321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latin typeface="Franklin Gothic Book" pitchFamily="34" charset="0"/>
            </a:endParaRPr>
          </a:p>
        </p:txBody>
      </p:sp>
      <p:sp>
        <p:nvSpPr>
          <p:cNvPr id="50181" name="Rectangle 3"/>
          <p:cNvSpPr>
            <a:spLocks noChangeArrowheads="1"/>
          </p:cNvSpPr>
          <p:nvPr/>
        </p:nvSpPr>
        <p:spPr bwMode="auto">
          <a:xfrm>
            <a:off x="152400" y="2362200"/>
            <a:ext cx="8915400" cy="3962400"/>
          </a:xfrm>
          <a:prstGeom prst="rect">
            <a:avLst/>
          </a:prstGeom>
          <a:noFill/>
          <a:ln w="9525">
            <a:noFill/>
            <a:miter lim="800000"/>
            <a:headEnd/>
            <a:tailEnd/>
          </a:ln>
        </p:spPr>
        <p:txBody>
          <a:bodyPr/>
          <a:lstStyle/>
          <a:p>
            <a:pPr marL="342900" indent="-342900" fontAlgn="auto">
              <a:spcBef>
                <a:spcPct val="20000"/>
              </a:spcBef>
              <a:spcAft>
                <a:spcPts val="0"/>
              </a:spcAft>
              <a:buFontTx/>
              <a:buChar char="•"/>
              <a:defRPr/>
            </a:pPr>
            <a:endParaRPr lang="en-US" sz="2800" dirty="0">
              <a:solidFill>
                <a:schemeClr val="accent2"/>
              </a:solidFill>
              <a:latin typeface="+mn-lt"/>
            </a:endParaRPr>
          </a:p>
        </p:txBody>
      </p:sp>
      <p:pic>
        <p:nvPicPr>
          <p:cNvPr id="7" name="Picture 2" descr="S:\LOGOs\NIH-Fogarty-Logo-Square\NIH_Fogarty_Logo_Square_Green_Rounded.png"/>
          <p:cNvPicPr>
            <a:picLocks noChangeAspect="1" noChangeArrowheads="1"/>
          </p:cNvPicPr>
          <p:nvPr/>
        </p:nvPicPr>
        <p:blipFill>
          <a:blip r:embed="rId4" cstate="print"/>
          <a:srcRect/>
          <a:stretch>
            <a:fillRect/>
          </a:stretch>
        </p:blipFill>
        <p:spPr bwMode="auto">
          <a:xfrm>
            <a:off x="8164945" y="335280"/>
            <a:ext cx="891860" cy="88628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91" y="274638"/>
            <a:ext cx="8839200" cy="987552"/>
          </a:xfrm>
        </p:spPr>
        <p:txBody>
          <a:bodyPr/>
          <a:lstStyle/>
          <a:p>
            <a:r>
              <a:rPr lang="en-US" dirty="0" smtClean="0"/>
              <a:t>The End</a:t>
            </a:r>
            <a:endParaRPr lang="en-US" sz="1800" dirty="0"/>
          </a:p>
        </p:txBody>
      </p:sp>
      <p:sp>
        <p:nvSpPr>
          <p:cNvPr id="3" name="Content Placeholder 2"/>
          <p:cNvSpPr>
            <a:spLocks noGrp="1"/>
          </p:cNvSpPr>
          <p:nvPr>
            <p:ph idx="1"/>
          </p:nvPr>
        </p:nvSpPr>
        <p:spPr/>
        <p:txBody>
          <a:bodyPr/>
          <a:lstStyle/>
          <a:p>
            <a:endParaRPr lang="en-US" dirty="0" smtClean="0"/>
          </a:p>
          <a:p>
            <a:pPr lvl="1"/>
            <a:endParaRPr lang="en-US" sz="1000" dirty="0" smtClean="0"/>
          </a:p>
          <a:p>
            <a:pPr algn="ctr">
              <a:buNone/>
            </a:pPr>
            <a:r>
              <a:rPr lang="en-US" sz="3000" dirty="0" smtClean="0"/>
              <a:t>       </a:t>
            </a:r>
          </a:p>
          <a:p>
            <a:pPr algn="ctr">
              <a:buNone/>
            </a:pPr>
            <a:endParaRPr lang="en-US" sz="3000" dirty="0" smtClean="0"/>
          </a:p>
          <a:p>
            <a:pPr algn="ctr">
              <a:buNone/>
            </a:pPr>
            <a:r>
              <a:rPr lang="en-US" sz="3200" b="1" dirty="0" smtClean="0"/>
              <a:t>Thank you!</a:t>
            </a:r>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Topics to cover </a:t>
            </a:r>
            <a:endParaRPr lang="en-US" dirty="0"/>
          </a:p>
        </p:txBody>
      </p:sp>
      <p:sp>
        <p:nvSpPr>
          <p:cNvPr id="5" name="Content Placeholder 4"/>
          <p:cNvSpPr>
            <a:spLocks noGrp="1"/>
          </p:cNvSpPr>
          <p:nvPr>
            <p:ph idx="1"/>
          </p:nvPr>
        </p:nvSpPr>
        <p:spPr>
          <a:xfrm>
            <a:off x="685800" y="1600201"/>
            <a:ext cx="7630064" cy="4395158"/>
          </a:xfrm>
        </p:spPr>
        <p:txBody>
          <a:bodyPr/>
          <a:lstStyle/>
          <a:p>
            <a:r>
              <a:rPr lang="en-US" b="1" dirty="0" smtClean="0">
                <a:solidFill>
                  <a:srgbClr val="228A22"/>
                </a:solidFill>
              </a:rPr>
              <a:t>Pre-Award</a:t>
            </a:r>
          </a:p>
          <a:p>
            <a:endParaRPr lang="en-US" b="1" dirty="0" smtClean="0">
              <a:solidFill>
                <a:srgbClr val="228A22"/>
              </a:solidFill>
            </a:endParaRPr>
          </a:p>
          <a:p>
            <a:r>
              <a:rPr lang="en-US" b="1" dirty="0" smtClean="0">
                <a:solidFill>
                  <a:srgbClr val="228A22"/>
                </a:solidFill>
              </a:rPr>
              <a:t>Post-Award</a:t>
            </a:r>
          </a:p>
          <a:p>
            <a:endParaRPr lang="en-US" b="1" dirty="0" smtClean="0">
              <a:solidFill>
                <a:srgbClr val="228A22"/>
              </a:solidFill>
            </a:endParaRPr>
          </a:p>
          <a:p>
            <a:r>
              <a:rPr lang="en-US" b="1" dirty="0" smtClean="0">
                <a:solidFill>
                  <a:srgbClr val="228A22"/>
                </a:solidFill>
              </a:rPr>
              <a:t>Changes in Payment Method for Direct Foreign Award</a:t>
            </a:r>
          </a:p>
          <a:p>
            <a:endParaRPr lang="en-US" b="1" dirty="0" smtClean="0">
              <a:solidFill>
                <a:srgbClr val="228A22"/>
              </a:solidFill>
            </a:endParaRPr>
          </a:p>
          <a:p>
            <a:r>
              <a:rPr lang="en-US" b="1" dirty="0" smtClean="0">
                <a:solidFill>
                  <a:srgbClr val="228A22"/>
                </a:solidFill>
              </a:rPr>
              <a:t>Hot topics</a:t>
            </a:r>
          </a:p>
          <a:p>
            <a:endParaRPr lang="en-US" b="1" dirty="0" smtClean="0">
              <a:solidFill>
                <a:srgbClr val="228A22"/>
              </a:solidFill>
            </a:endParaRPr>
          </a:p>
          <a:p>
            <a:endParaRPr lang="en-US" dirty="0" smtClean="0"/>
          </a:p>
        </p:txBody>
      </p:sp>
      <p:pic>
        <p:nvPicPr>
          <p:cNvPr id="1026"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8" descr="PER121809182.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71800" y="3446463"/>
            <a:ext cx="309245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Picture 9" descr="PER121909198.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51550" y="3446463"/>
            <a:ext cx="309245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1" name="Picture 10" descr="uganda_mepitech.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3446463"/>
            <a:ext cx="30861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3" name="TextBox 7"/>
          <p:cNvSpPr txBox="1">
            <a:spLocks noChangeArrowheads="1"/>
          </p:cNvSpPr>
          <p:nvPr/>
        </p:nvSpPr>
        <p:spPr bwMode="auto">
          <a:xfrm>
            <a:off x="5130800" y="1100138"/>
            <a:ext cx="3190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Osaka" charset="-128"/>
              </a:defRPr>
            </a:lvl1pPr>
            <a:lvl2pPr marL="742950" indent="-285750" eaLnBrk="0" hangingPunct="0">
              <a:defRPr sz="2400">
                <a:solidFill>
                  <a:schemeClr val="tx1"/>
                </a:solidFill>
                <a:latin typeface="Arial" charset="0"/>
                <a:ea typeface="Osaka" charset="-128"/>
              </a:defRPr>
            </a:lvl2pPr>
            <a:lvl3pPr marL="1143000" indent="-228600" eaLnBrk="0" hangingPunct="0">
              <a:defRPr sz="2400">
                <a:solidFill>
                  <a:schemeClr val="tx1"/>
                </a:solidFill>
                <a:latin typeface="Arial" charset="0"/>
                <a:ea typeface="Osaka" charset="-128"/>
              </a:defRPr>
            </a:lvl3pPr>
            <a:lvl4pPr marL="1600200" indent="-228600" eaLnBrk="0" hangingPunct="0">
              <a:defRPr sz="2400">
                <a:solidFill>
                  <a:schemeClr val="tx1"/>
                </a:solidFill>
                <a:latin typeface="Arial" charset="0"/>
                <a:ea typeface="Osaka" charset="-128"/>
              </a:defRPr>
            </a:lvl4pPr>
            <a:lvl5pPr marL="2057400" indent="-228600" eaLnBrk="0" hangingPunct="0">
              <a:defRPr sz="2400">
                <a:solidFill>
                  <a:schemeClr val="tx1"/>
                </a:solidFill>
                <a:latin typeface="Arial" charset="0"/>
                <a:ea typeface="Osaka" charset="-128"/>
              </a:defRPr>
            </a:lvl5pPr>
            <a:lvl6pPr marL="25146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6pPr>
            <a:lvl7pPr marL="29718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7pPr>
            <a:lvl8pPr marL="34290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8pPr>
            <a:lvl9pPr marL="3886200" indent="-228600" eaLnBrk="0" fontAlgn="base" hangingPunct="0">
              <a:spcBef>
                <a:spcPct val="20000"/>
              </a:spcBef>
              <a:spcAft>
                <a:spcPct val="0"/>
              </a:spcAft>
              <a:buClr>
                <a:srgbClr val="009430"/>
              </a:buClr>
              <a:buSzPct val="125000"/>
              <a:buChar char="•"/>
              <a:defRPr sz="2400">
                <a:solidFill>
                  <a:schemeClr val="tx1"/>
                </a:solidFill>
                <a:latin typeface="Arial" charset="0"/>
                <a:ea typeface="Osaka" charset="-128"/>
              </a:defRPr>
            </a:lvl9pPr>
          </a:lstStyle>
          <a:p>
            <a:pPr eaLnBrk="1" hangingPunct="1"/>
            <a:endParaRPr lang="en-US" dirty="0"/>
          </a:p>
        </p:txBody>
      </p:sp>
      <p:sp>
        <p:nvSpPr>
          <p:cNvPr id="4" name="Title 3"/>
          <p:cNvSpPr>
            <a:spLocks noGrp="1"/>
          </p:cNvSpPr>
          <p:nvPr>
            <p:ph type="ctrTitle"/>
          </p:nvPr>
        </p:nvSpPr>
        <p:spPr>
          <a:xfrm>
            <a:off x="411163" y="434896"/>
            <a:ext cx="8307964" cy="936702"/>
          </a:xfrm>
        </p:spPr>
        <p:txBody>
          <a:bodyPr>
            <a:noAutofit/>
          </a:bodyPr>
          <a:lstStyle/>
          <a:p>
            <a:pPr lvl="0"/>
            <a:r>
              <a:rPr lang="en-US" sz="2400" dirty="0" smtClean="0"/>
              <a:t/>
            </a:r>
            <a:br>
              <a:rPr lang="en-US" sz="2400" dirty="0" smtClean="0"/>
            </a:br>
            <a:r>
              <a:rPr lang="en-US" sz="2000" dirty="0" smtClean="0">
                <a:solidFill>
                  <a:srgbClr val="000000"/>
                </a:solidFill>
                <a:latin typeface="Arial" charset="0"/>
                <a:ea typeface="ＭＳ Ｐゴシック" charset="-128"/>
              </a:rPr>
              <a:t/>
            </a:r>
            <a:br>
              <a:rPr lang="en-US" sz="2000" dirty="0" smtClean="0">
                <a:solidFill>
                  <a:srgbClr val="000000"/>
                </a:solidFill>
                <a:latin typeface="Arial" charset="0"/>
                <a:ea typeface="ＭＳ Ｐゴシック" charset="-128"/>
              </a:rPr>
            </a:br>
            <a:endParaRPr lang="en-US" sz="2000" dirty="0"/>
          </a:p>
        </p:txBody>
      </p:sp>
      <p:sp>
        <p:nvSpPr>
          <p:cNvPr id="5" name="Subtitle 4"/>
          <p:cNvSpPr>
            <a:spLocks noGrp="1"/>
          </p:cNvSpPr>
          <p:nvPr>
            <p:ph type="subTitle" idx="1"/>
          </p:nvPr>
        </p:nvSpPr>
        <p:spPr>
          <a:xfrm>
            <a:off x="240146" y="1522143"/>
            <a:ext cx="8377382" cy="1752600"/>
          </a:xfrm>
        </p:spPr>
        <p:txBody>
          <a:bodyPr>
            <a:normAutofit/>
          </a:bodyPr>
          <a:lstStyle/>
          <a:p>
            <a:pPr marL="342900" indent="-342900" algn="ctr" eaLnBrk="0" hangingPunct="0">
              <a:lnSpc>
                <a:spcPct val="90000"/>
              </a:lnSpc>
            </a:pPr>
            <a:endParaRPr lang="en-US" sz="3600" b="1" dirty="0" smtClean="0"/>
          </a:p>
          <a:p>
            <a:pPr marL="342900" indent="-342900" algn="ctr" eaLnBrk="0" hangingPunct="0">
              <a:lnSpc>
                <a:spcPct val="90000"/>
              </a:lnSpc>
            </a:pPr>
            <a:r>
              <a:rPr lang="en-US" sz="3600" b="1" dirty="0" smtClean="0">
                <a:solidFill>
                  <a:srgbClr val="228A22"/>
                </a:solidFill>
              </a:rPr>
              <a:t>Pre-Award</a:t>
            </a:r>
          </a:p>
          <a:p>
            <a:pPr marL="342900" indent="-342900" eaLnBrk="0" hangingPunct="0">
              <a:lnSpc>
                <a:spcPct val="90000"/>
              </a:lnSpc>
            </a:pPr>
            <a:endParaRPr lang="en-US" sz="1800" dirty="0">
              <a:solidFill>
                <a:srgbClr val="000000"/>
              </a:solidFill>
              <a:latin typeface="Arial" charset="0"/>
              <a:ea typeface="ＭＳ Ｐゴシック" charset="-128"/>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ABCFE98B-0F7F-4B40-B325-982ED9731606}" type="slidenum">
              <a:rPr lang="en-US"/>
              <a:pPr/>
              <a:t>8</a:t>
            </a:fld>
            <a:endParaRPr lang="en-US" dirty="0"/>
          </a:p>
        </p:txBody>
      </p:sp>
      <p:sp>
        <p:nvSpPr>
          <p:cNvPr id="254978" name="Line 2"/>
          <p:cNvSpPr>
            <a:spLocks noChangeShapeType="1"/>
          </p:cNvSpPr>
          <p:nvPr/>
        </p:nvSpPr>
        <p:spPr bwMode="auto">
          <a:xfrm>
            <a:off x="4711123" y="1854200"/>
            <a:ext cx="0" cy="152400"/>
          </a:xfrm>
          <a:prstGeom prst="line">
            <a:avLst/>
          </a:prstGeom>
          <a:noFill/>
          <a:ln w="9525">
            <a:solidFill>
              <a:schemeClr val="tx1"/>
            </a:solidFill>
            <a:round/>
            <a:headEnd/>
            <a:tailEnd type="triangle" w="med" len="med"/>
          </a:ln>
          <a:effectLst/>
        </p:spPr>
        <p:txBody>
          <a:bodyPr/>
          <a:lstStyle/>
          <a:p>
            <a:endParaRPr lang="en-US" dirty="0"/>
          </a:p>
        </p:txBody>
      </p:sp>
      <p:sp>
        <p:nvSpPr>
          <p:cNvPr id="254979" name="Line 3"/>
          <p:cNvSpPr>
            <a:spLocks noChangeShapeType="1"/>
          </p:cNvSpPr>
          <p:nvPr/>
        </p:nvSpPr>
        <p:spPr bwMode="auto">
          <a:xfrm>
            <a:off x="4683413" y="2814783"/>
            <a:ext cx="0" cy="228600"/>
          </a:xfrm>
          <a:prstGeom prst="line">
            <a:avLst/>
          </a:prstGeom>
          <a:noFill/>
          <a:ln w="9525">
            <a:solidFill>
              <a:schemeClr val="tx1"/>
            </a:solidFill>
            <a:round/>
            <a:headEnd/>
            <a:tailEnd type="triangle" w="med" len="med"/>
          </a:ln>
          <a:effectLst/>
        </p:spPr>
        <p:txBody>
          <a:bodyPr/>
          <a:lstStyle/>
          <a:p>
            <a:endParaRPr lang="en-US" dirty="0"/>
          </a:p>
        </p:txBody>
      </p:sp>
      <p:sp>
        <p:nvSpPr>
          <p:cNvPr id="254980" name="Line 4"/>
          <p:cNvSpPr>
            <a:spLocks noChangeShapeType="1"/>
          </p:cNvSpPr>
          <p:nvPr/>
        </p:nvSpPr>
        <p:spPr bwMode="auto">
          <a:xfrm>
            <a:off x="4683413" y="3567546"/>
            <a:ext cx="0" cy="152400"/>
          </a:xfrm>
          <a:prstGeom prst="line">
            <a:avLst/>
          </a:prstGeom>
          <a:noFill/>
          <a:ln w="9525">
            <a:solidFill>
              <a:schemeClr val="tx1"/>
            </a:solidFill>
            <a:round/>
            <a:headEnd/>
            <a:tailEnd type="triangle" w="med" len="med"/>
          </a:ln>
          <a:effectLst/>
        </p:spPr>
        <p:txBody>
          <a:bodyPr/>
          <a:lstStyle/>
          <a:p>
            <a:endParaRPr lang="en-US" dirty="0"/>
          </a:p>
        </p:txBody>
      </p:sp>
      <p:sp>
        <p:nvSpPr>
          <p:cNvPr id="254981" name="Line 5"/>
          <p:cNvSpPr>
            <a:spLocks noChangeShapeType="1"/>
          </p:cNvSpPr>
          <p:nvPr/>
        </p:nvSpPr>
        <p:spPr bwMode="auto">
          <a:xfrm>
            <a:off x="4692650" y="4507345"/>
            <a:ext cx="0" cy="304800"/>
          </a:xfrm>
          <a:prstGeom prst="line">
            <a:avLst/>
          </a:prstGeom>
          <a:noFill/>
          <a:ln w="9525">
            <a:solidFill>
              <a:schemeClr val="tx1"/>
            </a:solidFill>
            <a:round/>
            <a:headEnd/>
            <a:tailEnd type="triangle" w="med" len="med"/>
          </a:ln>
          <a:effectLst/>
        </p:spPr>
        <p:txBody>
          <a:bodyPr/>
          <a:lstStyle/>
          <a:p>
            <a:endParaRPr lang="en-US" dirty="0"/>
          </a:p>
        </p:txBody>
      </p:sp>
      <p:sp>
        <p:nvSpPr>
          <p:cNvPr id="254983" name="Line 7"/>
          <p:cNvSpPr>
            <a:spLocks noChangeShapeType="1"/>
          </p:cNvSpPr>
          <p:nvPr/>
        </p:nvSpPr>
        <p:spPr bwMode="auto">
          <a:xfrm>
            <a:off x="4692650" y="5257800"/>
            <a:ext cx="0" cy="304800"/>
          </a:xfrm>
          <a:prstGeom prst="line">
            <a:avLst/>
          </a:prstGeom>
          <a:noFill/>
          <a:ln w="9525">
            <a:solidFill>
              <a:schemeClr val="tx1"/>
            </a:solidFill>
            <a:round/>
            <a:headEnd/>
            <a:tailEnd type="triangle" w="med" len="med"/>
          </a:ln>
          <a:effectLst/>
        </p:spPr>
        <p:txBody>
          <a:bodyPr/>
          <a:lstStyle/>
          <a:p>
            <a:endParaRPr lang="en-US" dirty="0"/>
          </a:p>
        </p:txBody>
      </p:sp>
      <p:sp>
        <p:nvSpPr>
          <p:cNvPr id="254984" name="Text Box 8"/>
          <p:cNvSpPr txBox="1">
            <a:spLocks noChangeArrowheads="1"/>
          </p:cNvSpPr>
          <p:nvPr/>
        </p:nvSpPr>
        <p:spPr bwMode="auto">
          <a:xfrm>
            <a:off x="2164772" y="3759199"/>
            <a:ext cx="5030355" cy="707886"/>
          </a:xfrm>
          <a:prstGeom prst="rect">
            <a:avLst/>
          </a:prstGeom>
          <a:solidFill>
            <a:srgbClr val="EAEAEA"/>
          </a:solidFill>
          <a:ln w="38100" cmpd="dbl">
            <a:solidFill>
              <a:schemeClr val="tx1"/>
            </a:solidFill>
            <a:miter lim="800000"/>
            <a:headEnd/>
            <a:tailEnd/>
          </a:ln>
          <a:effectLst/>
        </p:spPr>
        <p:txBody>
          <a:bodyPr wrap="square">
            <a:spAutoFit/>
          </a:bodyPr>
          <a:lstStyle/>
          <a:p>
            <a:pPr algn="ctr" eaLnBrk="1" hangingPunct="1">
              <a:spcBef>
                <a:spcPct val="50000"/>
              </a:spcBef>
            </a:pPr>
            <a:r>
              <a:rPr lang="en-US" sz="2000" b="1" dirty="0">
                <a:latin typeface="Tahoma" pitchFamily="34" charset="0"/>
              </a:rPr>
              <a:t>Submit application to Grants.gov </a:t>
            </a:r>
            <a:br>
              <a:rPr lang="en-US" sz="2000" b="1" dirty="0">
                <a:latin typeface="Tahoma" pitchFamily="34" charset="0"/>
              </a:rPr>
            </a:br>
            <a:r>
              <a:rPr lang="en-US" sz="2000" b="1" dirty="0">
                <a:latin typeface="Tahoma" pitchFamily="34" charset="0"/>
              </a:rPr>
              <a:t>(AOR submits)</a:t>
            </a:r>
          </a:p>
        </p:txBody>
      </p:sp>
      <p:sp>
        <p:nvSpPr>
          <p:cNvPr id="254985" name="Text Box 9"/>
          <p:cNvSpPr txBox="1">
            <a:spLocks noChangeArrowheads="1"/>
          </p:cNvSpPr>
          <p:nvPr/>
        </p:nvSpPr>
        <p:spPr bwMode="auto">
          <a:xfrm>
            <a:off x="2487468" y="3091872"/>
            <a:ext cx="4267200" cy="434975"/>
          </a:xfrm>
          <a:prstGeom prst="rect">
            <a:avLst/>
          </a:prstGeom>
          <a:solidFill>
            <a:srgbClr val="EAEAEA"/>
          </a:solidFill>
          <a:ln w="38100" cmpd="dbl">
            <a:solidFill>
              <a:schemeClr val="tx1"/>
            </a:solidFill>
            <a:miter lim="800000"/>
            <a:headEnd/>
            <a:tailEnd/>
          </a:ln>
          <a:effectLst/>
        </p:spPr>
        <p:txBody>
          <a:bodyPr>
            <a:spAutoFit/>
          </a:bodyPr>
          <a:lstStyle/>
          <a:p>
            <a:pPr algn="ctr" eaLnBrk="1" hangingPunct="1">
              <a:spcBef>
                <a:spcPct val="50000"/>
              </a:spcBef>
            </a:pPr>
            <a:r>
              <a:rPr lang="en-US" sz="2000" b="1" dirty="0">
                <a:latin typeface="Tahoma" pitchFamily="34" charset="0"/>
              </a:rPr>
              <a:t>Prepare application</a:t>
            </a:r>
          </a:p>
        </p:txBody>
      </p:sp>
      <p:sp>
        <p:nvSpPr>
          <p:cNvPr id="254986" name="Text Box 10"/>
          <p:cNvSpPr txBox="1">
            <a:spLocks noChangeArrowheads="1"/>
          </p:cNvSpPr>
          <p:nvPr/>
        </p:nvSpPr>
        <p:spPr bwMode="auto">
          <a:xfrm>
            <a:off x="2059710" y="4805217"/>
            <a:ext cx="5440218" cy="400110"/>
          </a:xfrm>
          <a:prstGeom prst="rect">
            <a:avLst/>
          </a:prstGeom>
          <a:solidFill>
            <a:srgbClr val="EAEAEA"/>
          </a:solidFill>
          <a:ln w="38100" cmpd="dbl">
            <a:solidFill>
              <a:schemeClr val="tx1"/>
            </a:solidFill>
            <a:miter lim="800000"/>
            <a:headEnd/>
            <a:tailEnd/>
          </a:ln>
          <a:effectLst/>
        </p:spPr>
        <p:txBody>
          <a:bodyPr wrap="square">
            <a:spAutoFit/>
          </a:bodyPr>
          <a:lstStyle/>
          <a:p>
            <a:pPr algn="ctr" eaLnBrk="1" hangingPunct="1">
              <a:spcBef>
                <a:spcPct val="50000"/>
              </a:spcBef>
            </a:pPr>
            <a:r>
              <a:rPr lang="en-US" sz="2000" b="1" dirty="0">
                <a:latin typeface="Tahoma" pitchFamily="34" charset="0"/>
              </a:rPr>
              <a:t>Check submission status in Commons</a:t>
            </a:r>
          </a:p>
        </p:txBody>
      </p:sp>
      <p:sp>
        <p:nvSpPr>
          <p:cNvPr id="254987" name="Text Box 11"/>
          <p:cNvSpPr txBox="1">
            <a:spLocks noChangeArrowheads="1"/>
          </p:cNvSpPr>
          <p:nvPr/>
        </p:nvSpPr>
        <p:spPr bwMode="auto">
          <a:xfrm>
            <a:off x="2635250" y="5595938"/>
            <a:ext cx="4248150" cy="434975"/>
          </a:xfrm>
          <a:prstGeom prst="rect">
            <a:avLst/>
          </a:prstGeom>
          <a:solidFill>
            <a:srgbClr val="EAEAEA"/>
          </a:solidFill>
          <a:ln w="38100" cmpd="dbl">
            <a:solidFill>
              <a:schemeClr val="tx1"/>
            </a:solidFill>
            <a:miter lim="800000"/>
            <a:headEnd/>
            <a:tailEnd/>
          </a:ln>
          <a:effectLst/>
        </p:spPr>
        <p:txBody>
          <a:bodyPr>
            <a:spAutoFit/>
          </a:bodyPr>
          <a:lstStyle/>
          <a:p>
            <a:pPr algn="ctr" eaLnBrk="1" hangingPunct="1">
              <a:spcBef>
                <a:spcPct val="50000"/>
              </a:spcBef>
            </a:pPr>
            <a:r>
              <a:rPr lang="en-US" sz="2000" b="1" dirty="0">
                <a:latin typeface="Tahoma" pitchFamily="34" charset="0"/>
              </a:rPr>
              <a:t>Review the application image</a:t>
            </a:r>
          </a:p>
        </p:txBody>
      </p:sp>
      <p:sp>
        <p:nvSpPr>
          <p:cNvPr id="254988" name="Text Box 12"/>
          <p:cNvSpPr txBox="1">
            <a:spLocks noChangeArrowheads="1"/>
          </p:cNvSpPr>
          <p:nvPr/>
        </p:nvSpPr>
        <p:spPr bwMode="auto">
          <a:xfrm>
            <a:off x="2635250" y="6248400"/>
            <a:ext cx="4248150" cy="434975"/>
          </a:xfrm>
          <a:prstGeom prst="rect">
            <a:avLst/>
          </a:prstGeom>
          <a:solidFill>
            <a:srgbClr val="EAEAEA"/>
          </a:solidFill>
          <a:ln w="38100" cmpd="dbl">
            <a:solidFill>
              <a:schemeClr val="tx1"/>
            </a:solidFill>
            <a:miter lim="800000"/>
            <a:headEnd/>
            <a:tailEnd/>
          </a:ln>
          <a:effectLst/>
        </p:spPr>
        <p:txBody>
          <a:bodyPr>
            <a:spAutoFit/>
          </a:bodyPr>
          <a:lstStyle/>
          <a:p>
            <a:pPr algn="ctr" eaLnBrk="1" hangingPunct="1">
              <a:spcBef>
                <a:spcPct val="50000"/>
              </a:spcBef>
            </a:pPr>
            <a:r>
              <a:rPr lang="en-US" sz="2000" b="1" dirty="0">
                <a:latin typeface="Tahoma" pitchFamily="34" charset="0"/>
              </a:rPr>
              <a:t>Submission Complete</a:t>
            </a:r>
          </a:p>
        </p:txBody>
      </p:sp>
      <p:sp>
        <p:nvSpPr>
          <p:cNvPr id="254989" name="Rectangle 13"/>
          <p:cNvSpPr>
            <a:spLocks noGrp="1" noChangeArrowheads="1"/>
          </p:cNvSpPr>
          <p:nvPr>
            <p:ph type="title"/>
          </p:nvPr>
        </p:nvSpPr>
        <p:spPr>
          <a:xfrm>
            <a:off x="175491" y="396815"/>
            <a:ext cx="8054109" cy="877803"/>
          </a:xfrm>
          <a:noFill/>
          <a:ln/>
        </p:spPr>
        <p:txBody>
          <a:bodyPr>
            <a:normAutofit/>
          </a:bodyPr>
          <a:lstStyle/>
          <a:p>
            <a:pPr algn="ctr"/>
            <a:r>
              <a:rPr lang="en-US" sz="2000" dirty="0"/>
              <a:t>Electronic Submission Process</a:t>
            </a:r>
          </a:p>
        </p:txBody>
      </p:sp>
      <p:sp>
        <p:nvSpPr>
          <p:cNvPr id="254990" name="Freeform 14"/>
          <p:cNvSpPr>
            <a:spLocks/>
          </p:cNvSpPr>
          <p:nvPr/>
        </p:nvSpPr>
        <p:spPr bwMode="auto">
          <a:xfrm>
            <a:off x="7502813" y="3800764"/>
            <a:ext cx="381000" cy="1143000"/>
          </a:xfrm>
          <a:custGeom>
            <a:avLst/>
            <a:gdLst/>
            <a:ahLst/>
            <a:cxnLst>
              <a:cxn ang="0">
                <a:pos x="0" y="432"/>
              </a:cxn>
              <a:cxn ang="0">
                <a:pos x="240" y="432"/>
              </a:cxn>
              <a:cxn ang="0">
                <a:pos x="240" y="0"/>
              </a:cxn>
              <a:cxn ang="0">
                <a:pos x="48" y="0"/>
              </a:cxn>
            </a:cxnLst>
            <a:rect l="0" t="0" r="r" b="b"/>
            <a:pathLst>
              <a:path w="240" h="432">
                <a:moveTo>
                  <a:pt x="0" y="432"/>
                </a:moveTo>
                <a:lnTo>
                  <a:pt x="240" y="432"/>
                </a:lnTo>
                <a:lnTo>
                  <a:pt x="240" y="0"/>
                </a:lnTo>
                <a:lnTo>
                  <a:pt x="48" y="0"/>
                </a:lnTo>
              </a:path>
            </a:pathLst>
          </a:custGeom>
          <a:noFill/>
          <a:ln w="9525" cap="flat">
            <a:solidFill>
              <a:schemeClr val="tx1"/>
            </a:solidFill>
            <a:prstDash val="dash"/>
            <a:round/>
            <a:headEnd/>
            <a:tailEnd type="triangle" w="med" len="med"/>
          </a:ln>
          <a:effectLst/>
        </p:spPr>
        <p:txBody>
          <a:bodyPr/>
          <a:lstStyle/>
          <a:p>
            <a:endParaRPr lang="en-US" dirty="0"/>
          </a:p>
        </p:txBody>
      </p:sp>
      <p:sp>
        <p:nvSpPr>
          <p:cNvPr id="254991" name="Text Box 15"/>
          <p:cNvSpPr txBox="1">
            <a:spLocks noChangeArrowheads="1"/>
          </p:cNvSpPr>
          <p:nvPr/>
        </p:nvSpPr>
        <p:spPr bwMode="auto">
          <a:xfrm>
            <a:off x="2499013" y="1406237"/>
            <a:ext cx="4191000" cy="434975"/>
          </a:xfrm>
          <a:prstGeom prst="rect">
            <a:avLst/>
          </a:prstGeom>
          <a:solidFill>
            <a:srgbClr val="EAEAEA"/>
          </a:solidFill>
          <a:ln w="38100" cmpd="dbl">
            <a:solidFill>
              <a:schemeClr val="tx1"/>
            </a:solidFill>
            <a:miter lim="800000"/>
            <a:headEnd/>
            <a:tailEnd/>
          </a:ln>
          <a:effectLst/>
        </p:spPr>
        <p:txBody>
          <a:bodyPr>
            <a:spAutoFit/>
          </a:bodyPr>
          <a:lstStyle/>
          <a:p>
            <a:pPr algn="ctr" eaLnBrk="1" hangingPunct="1">
              <a:spcBef>
                <a:spcPct val="50000"/>
              </a:spcBef>
            </a:pPr>
            <a:r>
              <a:rPr lang="en-US" sz="2000" b="1" dirty="0">
                <a:latin typeface="Tahoma" pitchFamily="34" charset="0"/>
              </a:rPr>
              <a:t>Prepare to Apply</a:t>
            </a:r>
          </a:p>
        </p:txBody>
      </p:sp>
      <p:sp>
        <p:nvSpPr>
          <p:cNvPr id="254992" name="Text Box 16"/>
          <p:cNvSpPr txBox="1">
            <a:spLocks noChangeArrowheads="1"/>
          </p:cNvSpPr>
          <p:nvPr/>
        </p:nvSpPr>
        <p:spPr bwMode="auto">
          <a:xfrm>
            <a:off x="2471304" y="2064326"/>
            <a:ext cx="4191000" cy="739775"/>
          </a:xfrm>
          <a:prstGeom prst="rect">
            <a:avLst/>
          </a:prstGeom>
          <a:solidFill>
            <a:srgbClr val="EAEAEA"/>
          </a:solidFill>
          <a:ln w="38100" cmpd="dbl">
            <a:solidFill>
              <a:schemeClr val="tx1"/>
            </a:solidFill>
            <a:miter lim="800000"/>
            <a:headEnd/>
            <a:tailEnd/>
          </a:ln>
          <a:effectLst/>
        </p:spPr>
        <p:txBody>
          <a:bodyPr>
            <a:spAutoFit/>
          </a:bodyPr>
          <a:lstStyle/>
          <a:p>
            <a:pPr algn="ctr" eaLnBrk="1" hangingPunct="1">
              <a:spcBef>
                <a:spcPct val="50000"/>
              </a:spcBef>
            </a:pPr>
            <a:r>
              <a:rPr lang="en-US" sz="2000" b="1" dirty="0">
                <a:latin typeface="Tahoma" pitchFamily="34" charset="0"/>
              </a:rPr>
              <a:t>Find Opportunity and download application package</a:t>
            </a:r>
          </a:p>
        </p:txBody>
      </p:sp>
      <p:sp>
        <p:nvSpPr>
          <p:cNvPr id="254993" name="Text Box 17"/>
          <p:cNvSpPr txBox="1">
            <a:spLocks noChangeArrowheads="1"/>
          </p:cNvSpPr>
          <p:nvPr/>
        </p:nvSpPr>
        <p:spPr bwMode="auto">
          <a:xfrm rot="5400000">
            <a:off x="7511838" y="4152766"/>
            <a:ext cx="1033316" cy="338554"/>
          </a:xfrm>
          <a:prstGeom prst="rect">
            <a:avLst/>
          </a:prstGeom>
          <a:noFill/>
          <a:ln w="9525">
            <a:noFill/>
            <a:miter lim="800000"/>
            <a:headEnd/>
            <a:tailEnd/>
          </a:ln>
          <a:effectLst/>
        </p:spPr>
        <p:txBody>
          <a:bodyPr wrap="square">
            <a:spAutoFit/>
          </a:bodyPr>
          <a:lstStyle/>
          <a:p>
            <a:pPr eaLnBrk="1" hangingPunct="1"/>
            <a:r>
              <a:rPr lang="en-US" sz="1600" dirty="0"/>
              <a:t>if errors</a:t>
            </a:r>
          </a:p>
        </p:txBody>
      </p:sp>
      <p:sp>
        <p:nvSpPr>
          <p:cNvPr id="19" name="Line 4"/>
          <p:cNvSpPr>
            <a:spLocks noChangeShapeType="1"/>
          </p:cNvSpPr>
          <p:nvPr/>
        </p:nvSpPr>
        <p:spPr bwMode="auto">
          <a:xfrm>
            <a:off x="4669559" y="6056745"/>
            <a:ext cx="0" cy="152400"/>
          </a:xfrm>
          <a:prstGeom prst="line">
            <a:avLst/>
          </a:prstGeom>
          <a:noFill/>
          <a:ln w="9525">
            <a:solidFill>
              <a:schemeClr val="tx1"/>
            </a:solidFill>
            <a:round/>
            <a:headEnd/>
            <a:tailEnd type="triangle" w="med" len="med"/>
          </a:ln>
          <a:effectLst/>
        </p:spPr>
        <p:txBody>
          <a:bodyPr/>
          <a:lstStyle/>
          <a:p>
            <a:endParaRPr lang="en-US" dirty="0"/>
          </a:p>
        </p:txBody>
      </p:sp>
      <p:pic>
        <p:nvPicPr>
          <p:cNvPr id="21"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sz="2000" dirty="0" smtClean="0"/>
              <a:t>Funding Announcements </a:t>
            </a:r>
            <a:endParaRPr lang="en-US" sz="2000" dirty="0"/>
          </a:p>
        </p:txBody>
      </p:sp>
      <p:sp>
        <p:nvSpPr>
          <p:cNvPr id="3" name="Content Placeholder 2"/>
          <p:cNvSpPr>
            <a:spLocks noGrp="1"/>
          </p:cNvSpPr>
          <p:nvPr>
            <p:ph idx="1"/>
          </p:nvPr>
        </p:nvSpPr>
        <p:spPr>
          <a:xfrm>
            <a:off x="685799" y="1600200"/>
            <a:ext cx="7975122" cy="4860985"/>
          </a:xfrm>
        </p:spPr>
        <p:txBody>
          <a:bodyPr/>
          <a:lstStyle/>
          <a:p>
            <a:r>
              <a:rPr lang="en-US" sz="1800" dirty="0" smtClean="0"/>
              <a:t>NIH will continue to use RFAs and PAs, but all solicitations will be referred to as Funding Opportunity Announcements (FOAs) in Grants.gov.</a:t>
            </a:r>
          </a:p>
          <a:p>
            <a:pPr>
              <a:buNone/>
            </a:pPr>
            <a:endParaRPr lang="en-US" sz="1800" dirty="0" smtClean="0"/>
          </a:p>
          <a:p>
            <a:r>
              <a:rPr lang="en-US" sz="1800" dirty="0" smtClean="0"/>
              <a:t>FOAs will continue to be posted in the NIH Guide for Grants and Contracts (</a:t>
            </a:r>
            <a:r>
              <a:rPr lang="en-US" sz="1800" dirty="0" smtClean="0">
                <a:hlinkClick r:id="rId2"/>
              </a:rPr>
              <a:t>http://grants.nih.gov/grants/guide/</a:t>
            </a:r>
            <a:r>
              <a:rPr lang="en-US" sz="1800" dirty="0" smtClean="0"/>
              <a:t>). Button added to the NIH Guide announcements allowing applicants to access the Grants.gov application package directly from the NIH Guide. </a:t>
            </a:r>
          </a:p>
          <a:p>
            <a:endParaRPr lang="en-US" sz="1800" dirty="0" smtClean="0"/>
          </a:p>
          <a:p>
            <a:r>
              <a:rPr lang="en-US" sz="1800" dirty="0" smtClean="0"/>
              <a:t>FOAs will simultaneously be posted to Grants.gov along with the appropriate application package. </a:t>
            </a:r>
          </a:p>
          <a:p>
            <a:endParaRPr lang="en-US" sz="1800" dirty="0" smtClean="0"/>
          </a:p>
          <a:p>
            <a:r>
              <a:rPr lang="en-US" sz="1800" dirty="0" smtClean="0"/>
              <a:t>All grant applications must be submitted in response to an FOA. “Investigator Initiated” applications will now be submitted, via Grants.gov, to parent announcements that are mechanism (e.g. R01, R21, R44, etc.) specific.</a:t>
            </a:r>
          </a:p>
          <a:p>
            <a:endParaRPr lang="en-US" b="1" dirty="0" smtClean="0"/>
          </a:p>
          <a:p>
            <a:endParaRPr lang="en-US" dirty="0"/>
          </a:p>
        </p:txBody>
      </p:sp>
      <p:pic>
        <p:nvPicPr>
          <p:cNvPr id="4" name="Picture 2" descr="S:\LOGOs\NIH-Fogarty-Logo-Square\NIH_Fogarty_Logo_Square_Green_Rounded.png"/>
          <p:cNvPicPr>
            <a:picLocks noChangeAspect="1" noChangeArrowheads="1"/>
          </p:cNvPicPr>
          <p:nvPr/>
        </p:nvPicPr>
        <p:blipFill>
          <a:blip r:embed="rId3" cstate="print"/>
          <a:srcRect/>
          <a:stretch>
            <a:fillRect/>
          </a:stretch>
        </p:blipFill>
        <p:spPr bwMode="auto">
          <a:xfrm>
            <a:off x="8164945" y="397164"/>
            <a:ext cx="829587" cy="824402"/>
          </a:xfrm>
          <a:prstGeom prst="rect">
            <a:avLst/>
          </a:prstGeom>
          <a:noFill/>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ssigned_x0020_To0 xmlns="e64061a7-bc73-4e36-8b6e-74220a960d58">
      <UserInfo>
        <DisplayName>Butrum, Bruce (NIH/FIC) [E]</DisplayName>
        <AccountId>1464</AccountId>
        <AccountType/>
      </UserInfo>
    </Assigned_x0020_To0>
    <username xmlns="e64061a7-bc73-4e36-8b6e-74220a960d58" xsi:nil="true"/>
  </documentManagement>
</p:properties>
</file>

<file path=customXml/itemProps1.xml><?xml version="1.0" encoding="utf-8"?>
<ds:datastoreItem xmlns:ds="http://schemas.openxmlformats.org/officeDocument/2006/customXml" ds:itemID="{B3318496-0F28-406A-B4A3-B462BB2450D6}"/>
</file>

<file path=customXml/itemProps2.xml><?xml version="1.0" encoding="utf-8"?>
<ds:datastoreItem xmlns:ds="http://schemas.openxmlformats.org/officeDocument/2006/customXml" ds:itemID="{F9F0233E-87C8-4277-AD18-F7D1FAC43C59}"/>
</file>

<file path=customXml/itemProps3.xml><?xml version="1.0" encoding="utf-8"?>
<ds:datastoreItem xmlns:ds="http://schemas.openxmlformats.org/officeDocument/2006/customXml" ds:itemID="{A1E12493-AE1A-4114-B31D-295AB046A051}"/>
</file>

<file path=docProps/app.xml><?xml version="1.0" encoding="utf-8"?>
<Properties xmlns="http://schemas.openxmlformats.org/officeDocument/2006/extended-properties" xmlns:vt="http://schemas.openxmlformats.org/officeDocument/2006/docPropsVTypes">
  <Template/>
  <TotalTime>2375</TotalTime>
  <Words>4042</Words>
  <Application>Microsoft Office PowerPoint</Application>
  <PresentationFormat>On-screen Show (4:3)</PresentationFormat>
  <Paragraphs>559</Paragraphs>
  <Slides>52</Slides>
  <Notes>40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Custom Design</vt:lpstr>
      <vt:lpstr> Working with Foreign Collaborators </vt:lpstr>
      <vt:lpstr>International Research </vt:lpstr>
      <vt:lpstr>International Research </vt:lpstr>
      <vt:lpstr>NIH International Research</vt:lpstr>
      <vt:lpstr>Slide 5</vt:lpstr>
      <vt:lpstr>Topics to cover </vt:lpstr>
      <vt:lpstr>  </vt:lpstr>
      <vt:lpstr>Electronic Submission Process</vt:lpstr>
      <vt:lpstr> Funding Announcements </vt:lpstr>
      <vt:lpstr> Funding Announcements </vt:lpstr>
      <vt:lpstr>Funding Announcements </vt:lpstr>
      <vt:lpstr>Electronic Submission: How it Works </vt:lpstr>
      <vt:lpstr> Electronic Submission: How it Works </vt:lpstr>
      <vt:lpstr> Electronic Submission: How it Works </vt:lpstr>
      <vt:lpstr>Registration Requirements </vt:lpstr>
      <vt:lpstr> Registration Requirements: eRA Commons</vt:lpstr>
      <vt:lpstr>   Foreign Inst. interested in conducting business with the United States (U.S.) Federal Government must complete the following   </vt:lpstr>
      <vt:lpstr>Summary Next  Few Slides  NIH eSubmission Tips for International Applicants</vt:lpstr>
      <vt:lpstr> NIH eSubmission Tips for International Applicants(cont.)</vt:lpstr>
      <vt:lpstr>NIH eSubmission Tips for International Applicants(cont.)</vt:lpstr>
      <vt:lpstr> FAQs Foreign Organizations  </vt:lpstr>
      <vt:lpstr>  FAQs Foreign Organizations  </vt:lpstr>
      <vt:lpstr> FYI - Finding Help</vt:lpstr>
      <vt:lpstr> Finding Help</vt:lpstr>
      <vt:lpstr>  Peer Review </vt:lpstr>
      <vt:lpstr>  </vt:lpstr>
      <vt:lpstr>Post-Award General</vt:lpstr>
      <vt:lpstr>Post-Award Progress Reports</vt:lpstr>
      <vt:lpstr>Post-Award Progress Reports (continued)</vt:lpstr>
      <vt:lpstr>Post-Award Progress Reports (continued)</vt:lpstr>
      <vt:lpstr>Post-Award Progress Reports (continued)</vt:lpstr>
      <vt:lpstr>Post-Award Progress Reports (continued)</vt:lpstr>
      <vt:lpstr>Post-Award Items of Cost</vt:lpstr>
      <vt:lpstr>Post-Award Administrative Requirements</vt:lpstr>
      <vt:lpstr>Post-Award Administrative Requirements</vt:lpstr>
      <vt:lpstr>Post-Award Administrative Requirements</vt:lpstr>
      <vt:lpstr>Post-Award Administrative Requirements</vt:lpstr>
      <vt:lpstr>Post-Award Administrative Requirements</vt:lpstr>
      <vt:lpstr>Post-Award Administrative Requirements</vt:lpstr>
      <vt:lpstr>Post-Award Research Subjects</vt:lpstr>
      <vt:lpstr>Post-Award Audits</vt:lpstr>
      <vt:lpstr>Payment Management System</vt:lpstr>
      <vt:lpstr>Payment Management System General – New Direct Foreign Awards</vt:lpstr>
      <vt:lpstr>Payment Management System Process</vt:lpstr>
      <vt:lpstr>Payment Management System Related Systems</vt:lpstr>
      <vt:lpstr>Payment Management System Process (continued)</vt:lpstr>
      <vt:lpstr>Payment Management System Resources</vt:lpstr>
      <vt:lpstr>Slide 48</vt:lpstr>
      <vt:lpstr>Public Access Policy Reporting Requirements</vt:lpstr>
      <vt:lpstr>Closeout Final Reports  </vt:lpstr>
      <vt:lpstr>Reminder </vt:lpstr>
      <vt:lpstr>The End</vt:lpstr>
    </vt:vector>
  </TitlesOfParts>
  <Company>Palladian Partners,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 Hola! International Organizations</dc:title>
  <dc:creator>ekrebbs</dc:creator>
  <cp:lastModifiedBy>butrumb</cp:lastModifiedBy>
  <cp:revision>391</cp:revision>
  <dcterms:created xsi:type="dcterms:W3CDTF">2008-10-01T20:01:48Z</dcterms:created>
  <dcterms:modified xsi:type="dcterms:W3CDTF">2014-06-26T20:29:01Z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0x0101004E06E598776B79408DE98D0C79F14201</vt:lpwstr>
  </property>
</Properties>
</file>